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</p:sldIdLst>
  <p:sldSz cx="23622000" cy="36614100"/>
  <p:notesSz cx="6858000" cy="9313863"/>
  <p:embeddedFontLst>
    <p:embeddedFont>
      <p:font typeface="Exo 2" panose="020B0604020202020204" charset="0"/>
      <p:regular r:id="rId10"/>
      <p:bold r:id="rId11"/>
      <p:italic r:id="rId12"/>
      <p:boldItalic r:id="rId13"/>
    </p:embeddedFont>
    <p:embeddedFont>
      <p:font typeface="Exo 2 ExtraBold" panose="020B0604020202020204" charset="0"/>
      <p:bold r:id="rId14"/>
      <p:boldItalic r:id="rId15"/>
    </p:embeddedFont>
    <p:embeddedFont>
      <p:font typeface="Exo 2 Light" panose="020B0604020202020204" charset="0"/>
      <p:regular r:id="rId16"/>
      <p:bold r:id="rId17"/>
      <p:italic r:id="rId18"/>
      <p:boldItalic r:id="rId19"/>
    </p:embeddedFont>
    <p:embeddedFont>
      <p:font typeface="Exo 2 SemiBold" panose="020B0604020202020204" charset="0"/>
      <p:regular r:id="rId20"/>
      <p:bold r:id="rId21"/>
      <p:italic r:id="rId22"/>
      <p:boldItalic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PGdjOD3tTmnRjEqhAnUmNvlFX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" d="100"/>
          <a:sy n="15" d="100"/>
        </p:scale>
        <p:origin x="2097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75b07b0bb5_0_0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75b07b0b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1:notes"/>
          <p:cNvSpPr txBox="1">
            <a:spLocks noGrp="1"/>
          </p:cNvSpPr>
          <p:nvPr>
            <p:ph type="body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698500"/>
            <a:ext cx="225425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05247" y="5301650"/>
            <a:ext cx="22011601" cy="146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05224" y="20180019"/>
            <a:ext cx="22011603" cy="564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 hasCustomPrompt="1"/>
          </p:nvPr>
        </p:nvSpPr>
        <p:spPr>
          <a:xfrm>
            <a:off x="805224" y="7876020"/>
            <a:ext cx="22011603" cy="1398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100"/>
              <a:buFont typeface="Arial"/>
              <a:buNone/>
              <a:defRPr sz="49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05224" y="22445008"/>
            <a:ext cx="22011603" cy="926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698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●"/>
              <a:defRPr sz="7400"/>
            </a:lvl1pPr>
            <a:lvl2pPr marL="914400" lvl="1" indent="-698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○"/>
              <a:defRPr sz="7400"/>
            </a:lvl2pPr>
            <a:lvl3pPr marL="1371600" lvl="2" indent="-698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■"/>
              <a:defRPr sz="7400"/>
            </a:lvl3pPr>
            <a:lvl4pPr marL="1828800" lvl="3" indent="-698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●"/>
              <a:defRPr sz="7400"/>
            </a:lvl4pPr>
            <a:lvl5pPr marL="2286000" lvl="4" indent="-698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○"/>
              <a:defRPr sz="74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805224" y="15314849"/>
            <a:ext cx="22011603" cy="599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700"/>
              <a:buFont typeface="Arial"/>
              <a:buNone/>
              <a:defRPr sz="1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>
            <a:spLocks noGrp="1"/>
          </p:cNvSpPr>
          <p:nvPr>
            <p:ph type="title"/>
          </p:nvPr>
        </p:nvSpPr>
        <p:spPr>
          <a:xfrm>
            <a:off x="805224" y="3168743"/>
            <a:ext cx="22011603" cy="4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 sz="1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body" idx="1"/>
          </p:nvPr>
        </p:nvSpPr>
        <p:spPr>
          <a:xfrm>
            <a:off x="805224" y="8206047"/>
            <a:ext cx="22011603" cy="2432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698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●"/>
              <a:defRPr sz="7400"/>
            </a:lvl1pPr>
            <a:lvl2pPr marL="914400" lvl="1" indent="-698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○"/>
              <a:defRPr sz="7400"/>
            </a:lvl2pPr>
            <a:lvl3pPr marL="1371600" lvl="2" indent="-698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■"/>
              <a:defRPr sz="7400"/>
            </a:lvl3pPr>
            <a:lvl4pPr marL="1828800" lvl="3" indent="-698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●"/>
              <a:defRPr sz="7400"/>
            </a:lvl4pPr>
            <a:lvl5pPr marL="2286000" lvl="4" indent="-698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Char char="○"/>
              <a:defRPr sz="74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805224" y="3168743"/>
            <a:ext cx="22011603" cy="4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 sz="1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805224" y="8206047"/>
            <a:ext cx="10333202" cy="2432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590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700"/>
              <a:buFont typeface="Arial"/>
              <a:buChar char="●"/>
              <a:defRPr sz="5700"/>
            </a:lvl1pPr>
            <a:lvl2pPr marL="914400" lvl="1" indent="-590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700"/>
              <a:buFont typeface="Arial"/>
              <a:buChar char="○"/>
              <a:defRPr sz="5700"/>
            </a:lvl2pPr>
            <a:lvl3pPr marL="1371600" lvl="2" indent="-590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700"/>
              <a:buFont typeface="Arial"/>
              <a:buChar char="■"/>
              <a:defRPr sz="5700"/>
            </a:lvl3pPr>
            <a:lvl4pPr marL="1828800" lvl="3" indent="-590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700"/>
              <a:buFont typeface="Arial"/>
              <a:buChar char="●"/>
              <a:defRPr sz="5700"/>
            </a:lvl4pPr>
            <a:lvl5pPr marL="2286000" lvl="4" indent="-590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700"/>
              <a:buFont typeface="Arial"/>
              <a:buChar char="○"/>
              <a:defRPr sz="57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2"/>
          </p:nvPr>
        </p:nvSpPr>
        <p:spPr>
          <a:xfrm>
            <a:off x="12483700" y="8206049"/>
            <a:ext cx="10333202" cy="2432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05224" y="3168743"/>
            <a:ext cx="22011603" cy="4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 sz="1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05224" y="3956077"/>
            <a:ext cx="7254001" cy="538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800"/>
              <a:buFont typeface="Arial"/>
              <a:buNone/>
              <a:defRPr sz="9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05224" y="9894467"/>
            <a:ext cx="7254001" cy="22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539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900"/>
              <a:buFont typeface="Arial"/>
              <a:buChar char="●"/>
              <a:defRPr sz="4900"/>
            </a:lvl1pPr>
            <a:lvl2pPr marL="914400" lvl="1" indent="-539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900"/>
              <a:buFont typeface="Arial"/>
              <a:buChar char="○"/>
              <a:defRPr sz="4900"/>
            </a:lvl2pPr>
            <a:lvl3pPr marL="1371600" lvl="2" indent="-539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900"/>
              <a:buFont typeface="Arial"/>
              <a:buChar char="■"/>
              <a:defRPr sz="4900"/>
            </a:lvl3pPr>
            <a:lvl4pPr marL="1828800" lvl="3" indent="-539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900"/>
              <a:buFont typeface="Arial"/>
              <a:buChar char="●"/>
              <a:defRPr sz="4900"/>
            </a:lvl4pPr>
            <a:lvl5pPr marL="2286000" lvl="4" indent="-539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900"/>
              <a:buFont typeface="Arial"/>
              <a:buChar char="○"/>
              <a:defRPr sz="4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1266478" y="3205234"/>
            <a:ext cx="16450203" cy="291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00"/>
              <a:buFont typeface="Arial"/>
              <a:buNone/>
              <a:defRPr sz="19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11811000" y="-890"/>
            <a:ext cx="11811000" cy="3662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685873" y="8780663"/>
            <a:ext cx="10450203" cy="1055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00"/>
              <a:buFont typeface="Arial"/>
              <a:buNone/>
              <a:defRPr sz="1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685873" y="19958932"/>
            <a:ext cx="10450203" cy="87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600"/>
              <a:buFont typeface="Arial"/>
              <a:buNone/>
              <a:defRPr sz="86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600"/>
              <a:buFont typeface="Arial"/>
              <a:buNone/>
              <a:defRPr sz="86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600"/>
              <a:buFont typeface="Arial"/>
              <a:buNone/>
              <a:defRPr sz="86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600"/>
              <a:buFont typeface="Arial"/>
              <a:buNone/>
              <a:defRPr sz="86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600"/>
              <a:buFont typeface="Arial"/>
              <a:buNone/>
              <a:defRPr sz="86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12760375" y="5155680"/>
            <a:ext cx="9912300" cy="26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05224" y="30123262"/>
            <a:ext cx="15496802" cy="430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400"/>
              <a:buFont typeface="Arial"/>
              <a:buNone/>
              <a:defRPr sz="7400"/>
            </a:lvl1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05247" y="5301650"/>
            <a:ext cx="22011601" cy="146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00"/>
              <a:buFont typeface="Arial"/>
              <a:buNone/>
              <a:defRPr sz="2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05224" y="20180019"/>
            <a:ext cx="22011603" cy="564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1500"/>
              <a:buFont typeface="Arial"/>
              <a:buNone/>
              <a:defRPr sz="115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21963907" y="33940749"/>
            <a:ext cx="1340776" cy="132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4425" tIns="374425" rIns="374425" bIns="374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jp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descr="Ilustracion-3baja.jpg"/>
          <p:cNvPicPr preferRelativeResize="0"/>
          <p:nvPr/>
        </p:nvPicPr>
        <p:blipFill rotWithShape="1">
          <a:blip r:embed="rId4">
            <a:alphaModFix/>
          </a:blip>
          <a:srcRect l="16853" r="16853"/>
          <a:stretch/>
        </p:blipFill>
        <p:spPr>
          <a:xfrm>
            <a:off x="-500905" y="-167709"/>
            <a:ext cx="24418062" cy="368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 descr="Imagen"/>
          <p:cNvPicPr preferRelativeResize="0"/>
          <p:nvPr/>
        </p:nvPicPr>
        <p:blipFill rotWithShape="1">
          <a:blip r:embed="rId5">
            <a:alphaModFix/>
          </a:blip>
          <a:srcRect t="9386"/>
          <a:stretch/>
        </p:blipFill>
        <p:spPr>
          <a:xfrm>
            <a:off x="7628073" y="-284427"/>
            <a:ext cx="8365854" cy="154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/>
          <p:nvPr/>
        </p:nvSpPr>
        <p:spPr>
          <a:xfrm>
            <a:off x="-393304" y="32685583"/>
            <a:ext cx="24408608" cy="4241136"/>
          </a:xfrm>
          <a:prstGeom prst="rect">
            <a:avLst/>
          </a:prstGeom>
          <a:solidFill>
            <a:srgbClr val="000000">
              <a:alpha val="72549"/>
            </a:srgbClr>
          </a:solidFill>
          <a:ln w="9525" cap="flat" cmpd="sng">
            <a:solidFill>
              <a:srgbClr val="71AE7C">
                <a:alpha val="7254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" name="Google Shape;57;p1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0469019" y="31417397"/>
            <a:ext cx="2509312" cy="73266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/>
          <p:nvPr/>
        </p:nvSpPr>
        <p:spPr>
          <a:xfrm>
            <a:off x="-393304" y="28555243"/>
            <a:ext cx="24408608" cy="4241135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3761099" y="29047686"/>
            <a:ext cx="15925153" cy="325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Exo 2 SemiBold"/>
              <a:buNone/>
            </a:pPr>
            <a:r>
              <a:rPr lang="en-US" sz="10000" b="1" i="0" u="none" strike="noStrike" cap="none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CATÁLOGO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Exo 2 SemiBold"/>
              <a:buNone/>
            </a:pPr>
            <a:r>
              <a:rPr lang="en-US" sz="10000" b="1" i="0" u="none" strike="noStrike" cap="none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CORPORACIÓN MATER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 descr="Ilustracion_01.jpeg"/>
          <p:cNvPicPr preferRelativeResize="0"/>
          <p:nvPr/>
        </p:nvPicPr>
        <p:blipFill rotWithShape="1">
          <a:blip r:embed="rId4">
            <a:alphaModFix/>
          </a:blip>
          <a:srcRect l="34521"/>
          <a:stretch/>
        </p:blipFill>
        <p:spPr>
          <a:xfrm>
            <a:off x="-338715" y="-129800"/>
            <a:ext cx="24144231" cy="368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 descr="Ilustracion-3baja.jpg"/>
          <p:cNvPicPr preferRelativeResize="0"/>
          <p:nvPr/>
        </p:nvPicPr>
        <p:blipFill rotWithShape="1">
          <a:blip r:embed="rId5">
            <a:alphaModFix/>
          </a:blip>
          <a:srcRect l="16853" r="16853"/>
          <a:stretch/>
        </p:blipFill>
        <p:spPr>
          <a:xfrm>
            <a:off x="-500906" y="-167709"/>
            <a:ext cx="24418063" cy="368340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/>
          <p:nvPr/>
        </p:nvSpPr>
        <p:spPr>
          <a:xfrm>
            <a:off x="953182" y="970134"/>
            <a:ext cx="21715636" cy="34673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-500901" y="10761675"/>
            <a:ext cx="17262900" cy="1732500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2553982" y="13831039"/>
            <a:ext cx="16021502" cy="116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Exo 2 ExtraBold"/>
              <a:buNone/>
            </a:pPr>
            <a:r>
              <a:rPr lang="en-US" sz="64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CONDICIONES GENERALES</a:t>
            </a:r>
            <a:endParaRPr/>
          </a:p>
        </p:txBody>
      </p:sp>
      <p:sp>
        <p:nvSpPr>
          <p:cNvPr id="69" name="Google Shape;69;p2"/>
          <p:cNvSpPr txBox="1"/>
          <p:nvPr/>
        </p:nvSpPr>
        <p:spPr>
          <a:xfrm>
            <a:off x="2382260" y="11092033"/>
            <a:ext cx="13486326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Exo 2 ExtraBold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PROYECTO: CATÁLOGO CORP MATER </a:t>
            </a:r>
            <a:endParaRPr/>
          </a:p>
        </p:txBody>
      </p:sp>
      <p:sp>
        <p:nvSpPr>
          <p:cNvPr id="70" name="Google Shape;70;p2"/>
          <p:cNvSpPr txBox="1"/>
          <p:nvPr/>
        </p:nvSpPr>
        <p:spPr>
          <a:xfrm>
            <a:off x="2561446" y="15330200"/>
            <a:ext cx="1132590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xo 2"/>
              <a:buNone/>
            </a:pP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PEDIDO MÍNIMO: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 </a:t>
            </a:r>
            <a:r>
              <a:rPr lang="en-US" sz="4200" b="1" dirty="0">
                <a:latin typeface="Exo 2 SemiBold"/>
                <a:ea typeface="Exo 2 SemiBold"/>
                <a:cs typeface="Exo 2 SemiBold"/>
                <a:sym typeface="Exo 2 SemiBold"/>
              </a:rPr>
              <a:t>1 </a:t>
            </a:r>
            <a:r>
              <a:rPr lang="en-US" sz="4200" b="1" dirty="0" err="1">
                <a:latin typeface="Exo 2 SemiBold"/>
                <a:ea typeface="Exo 2 SemiBold"/>
                <a:cs typeface="Exo 2 SemiBold"/>
                <a:sym typeface="Exo 2 SemiBold"/>
              </a:rPr>
              <a:t>unidad</a:t>
            </a:r>
            <a:endParaRPr dirty="0"/>
          </a:p>
        </p:txBody>
      </p:sp>
      <p:pic>
        <p:nvPicPr>
          <p:cNvPr id="71" name="Google Shape;71;p2" descr="Imagen"/>
          <p:cNvPicPr preferRelativeResize="0"/>
          <p:nvPr/>
        </p:nvPicPr>
        <p:blipFill rotWithShape="1">
          <a:blip r:embed="rId6">
            <a:alphaModFix/>
          </a:blip>
          <a:srcRect t="9386"/>
          <a:stretch/>
        </p:blipFill>
        <p:spPr>
          <a:xfrm>
            <a:off x="19717942" y="32364741"/>
            <a:ext cx="2305324" cy="424940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 txBox="1"/>
          <p:nvPr/>
        </p:nvSpPr>
        <p:spPr>
          <a:xfrm>
            <a:off x="2622656" y="19250463"/>
            <a:ext cx="11325900" cy="341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xo 2"/>
              <a:buNone/>
            </a:pP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DESPACHO: Todos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los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productos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se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enviaran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por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Chilexpres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o similar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por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pagar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xo 2"/>
              <a:buNone/>
            </a:pPr>
            <a:endParaRPr lang="en-US" sz="4200" b="1" dirty="0">
              <a:latin typeface="Exo 2"/>
              <a:ea typeface="Exo 2"/>
              <a:sym typeface="Exo 2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xo 2"/>
              <a:buNone/>
            </a:pPr>
            <a:r>
              <a:rPr lang="en-US" sz="4200" b="1" dirty="0">
                <a:latin typeface="Exo 2"/>
                <a:ea typeface="Exo 2"/>
                <a:sym typeface="Exo 2"/>
              </a:rPr>
              <a:t>El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despacho</a:t>
            </a:r>
            <a:r>
              <a:rPr lang="en-US" sz="4200" b="1" dirty="0">
                <a:latin typeface="Exo 2"/>
                <a:ea typeface="Exo 2"/>
                <a:sym typeface="Exo 2"/>
              </a:rPr>
              <a:t> se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realizará</a:t>
            </a:r>
            <a:r>
              <a:rPr lang="en-US" sz="4200" b="1" dirty="0">
                <a:latin typeface="Exo 2"/>
                <a:ea typeface="Exo 2"/>
                <a:sym typeface="Exo 2"/>
              </a:rPr>
              <a:t>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una</a:t>
            </a:r>
            <a:r>
              <a:rPr lang="en-US" sz="4200" b="1" dirty="0">
                <a:latin typeface="Exo 2"/>
                <a:ea typeface="Exo 2"/>
                <a:sym typeface="Exo 2"/>
              </a:rPr>
              <a:t>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vez</a:t>
            </a:r>
            <a:r>
              <a:rPr lang="en-US" sz="4200" b="1" dirty="0">
                <a:latin typeface="Exo 2"/>
                <a:ea typeface="Exo 2"/>
                <a:sym typeface="Exo 2"/>
              </a:rPr>
              <a:t>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recibido</a:t>
            </a:r>
            <a:r>
              <a:rPr lang="en-US" sz="4200" b="1" dirty="0">
                <a:latin typeface="Exo 2"/>
                <a:ea typeface="Exo 2"/>
                <a:sym typeface="Exo 2"/>
              </a:rPr>
              <a:t>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el</a:t>
            </a:r>
            <a:r>
              <a:rPr lang="en-US" sz="4200" b="1" dirty="0">
                <a:latin typeface="Exo 2"/>
                <a:ea typeface="Exo 2"/>
                <a:sym typeface="Exo 2"/>
              </a:rPr>
              <a:t> </a:t>
            </a:r>
            <a:r>
              <a:rPr lang="en-US" sz="4200" b="1" dirty="0" err="1">
                <a:latin typeface="Exo 2"/>
                <a:ea typeface="Exo 2"/>
                <a:sym typeface="Exo 2"/>
              </a:rPr>
              <a:t>pago</a:t>
            </a:r>
            <a:endParaRPr dirty="0"/>
          </a:p>
        </p:txBody>
      </p:sp>
      <p:sp>
        <p:nvSpPr>
          <p:cNvPr id="73" name="Google Shape;73;p2"/>
          <p:cNvSpPr txBox="1"/>
          <p:nvPr/>
        </p:nvSpPr>
        <p:spPr>
          <a:xfrm>
            <a:off x="2622656" y="23742084"/>
            <a:ext cx="981552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xo 2"/>
              <a:buNone/>
            </a:pPr>
            <a:r>
              <a:rPr lang="en-US" sz="42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TIEMPO DE ENTREGA: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 </a:t>
            </a:r>
            <a:r>
              <a:rPr lang="en-US" sz="4200" b="1" dirty="0">
                <a:latin typeface="Exo 2 SemiBold"/>
                <a:ea typeface="Exo 2 SemiBold"/>
                <a:cs typeface="Exo 2 SemiBold"/>
                <a:sym typeface="Exo 2 SemiBold"/>
              </a:rPr>
              <a:t>2 a 3 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 días </a:t>
            </a:r>
            <a:r>
              <a:rPr lang="en-US" sz="4200" b="1" i="0" u="none" strike="noStrike" cap="none" dirty="0" err="1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hábiles</a:t>
            </a:r>
            <a:endParaRPr dirty="0"/>
          </a:p>
        </p:txBody>
      </p:sp>
      <p:sp>
        <p:nvSpPr>
          <p:cNvPr id="74" name="Google Shape;74;p2"/>
          <p:cNvSpPr txBox="1"/>
          <p:nvPr/>
        </p:nvSpPr>
        <p:spPr>
          <a:xfrm>
            <a:off x="2622656" y="25840869"/>
            <a:ext cx="11113822" cy="63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xo 2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GARANTÍA: </a:t>
            </a:r>
            <a:r>
              <a:rPr lang="en-US" sz="4200" b="1" i="0" u="none" strike="noStrike" cap="none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30 días por productos defectuoso</a:t>
            </a:r>
            <a:endParaRPr/>
          </a:p>
        </p:txBody>
      </p:sp>
      <p:cxnSp>
        <p:nvCxnSpPr>
          <p:cNvPr id="75" name="Google Shape;75;p2"/>
          <p:cNvCxnSpPr/>
          <p:nvPr/>
        </p:nvCxnSpPr>
        <p:spPr>
          <a:xfrm>
            <a:off x="2628469" y="18375813"/>
            <a:ext cx="5281672" cy="1"/>
          </a:xfrm>
          <a:prstGeom prst="straightConnector1">
            <a:avLst/>
          </a:prstGeom>
          <a:noFill/>
          <a:ln w="38100" cap="flat" cmpd="sng">
            <a:solidFill>
              <a:srgbClr val="71B69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" name="Google Shape;76;p2"/>
          <p:cNvCxnSpPr/>
          <p:nvPr/>
        </p:nvCxnSpPr>
        <p:spPr>
          <a:xfrm>
            <a:off x="2628469" y="23011524"/>
            <a:ext cx="5281672" cy="1"/>
          </a:xfrm>
          <a:prstGeom prst="straightConnector1">
            <a:avLst/>
          </a:prstGeom>
          <a:noFill/>
          <a:ln w="38100" cap="flat" cmpd="sng">
            <a:solidFill>
              <a:srgbClr val="71B69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" name="Google Shape;77;p2"/>
          <p:cNvCxnSpPr/>
          <p:nvPr/>
        </p:nvCxnSpPr>
        <p:spPr>
          <a:xfrm>
            <a:off x="2628469" y="25110310"/>
            <a:ext cx="5281672" cy="1"/>
          </a:xfrm>
          <a:prstGeom prst="straightConnector1">
            <a:avLst/>
          </a:prstGeom>
          <a:noFill/>
          <a:ln w="38100" cap="flat" cmpd="sng">
            <a:solidFill>
              <a:srgbClr val="71B69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 descr="Ilustracion_01.jpeg"/>
          <p:cNvPicPr preferRelativeResize="0"/>
          <p:nvPr/>
        </p:nvPicPr>
        <p:blipFill rotWithShape="1">
          <a:blip r:embed="rId4">
            <a:alphaModFix/>
          </a:blip>
          <a:srcRect l="34521"/>
          <a:stretch/>
        </p:blipFill>
        <p:spPr>
          <a:xfrm>
            <a:off x="-338715" y="-129800"/>
            <a:ext cx="24144231" cy="368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descr="Ilustracion_01baja.jpg"/>
          <p:cNvPicPr preferRelativeResize="0"/>
          <p:nvPr/>
        </p:nvPicPr>
        <p:blipFill rotWithShape="1">
          <a:blip r:embed="rId5">
            <a:alphaModFix/>
          </a:blip>
          <a:srcRect l="16853" r="16853"/>
          <a:stretch/>
        </p:blipFill>
        <p:spPr>
          <a:xfrm>
            <a:off x="-500906" y="-167709"/>
            <a:ext cx="24418063" cy="368340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/>
          <p:nvPr/>
        </p:nvSpPr>
        <p:spPr>
          <a:xfrm>
            <a:off x="953182" y="970134"/>
            <a:ext cx="21715636" cy="34673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-3893461" y="1491324"/>
            <a:ext cx="20655378" cy="1732548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3"/>
          <p:cNvSpPr txBox="1"/>
          <p:nvPr/>
        </p:nvSpPr>
        <p:spPr>
          <a:xfrm>
            <a:off x="2382260" y="1821674"/>
            <a:ext cx="13486326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Exo 2 ExtraBold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PROYECTO: CATÁLOGO CORP MATER </a:t>
            </a:r>
            <a:endParaRPr/>
          </a:p>
        </p:txBody>
      </p:sp>
      <p:pic>
        <p:nvPicPr>
          <p:cNvPr id="87" name="Google Shape;87;p3" descr="Imagen"/>
          <p:cNvPicPr preferRelativeResize="0"/>
          <p:nvPr/>
        </p:nvPicPr>
        <p:blipFill rotWithShape="1">
          <a:blip r:embed="rId6">
            <a:alphaModFix/>
          </a:blip>
          <a:srcRect t="9386"/>
          <a:stretch/>
        </p:blipFill>
        <p:spPr>
          <a:xfrm>
            <a:off x="19717942" y="32364741"/>
            <a:ext cx="2305324" cy="424940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/>
          <p:nvPr/>
        </p:nvSpPr>
        <p:spPr>
          <a:xfrm>
            <a:off x="2908474" y="3666785"/>
            <a:ext cx="17059362" cy="96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Exo 2 ExtraBold"/>
              <a:buNone/>
            </a:pPr>
            <a:r>
              <a:rPr lang="en-US" sz="51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NOMBRE DEL PRODUCTO: </a:t>
            </a:r>
            <a:r>
              <a:rPr lang="en-US" sz="51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DISEÑOS SUBLIMADOS </a:t>
            </a: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-2610950" y="14212580"/>
            <a:ext cx="5829754" cy="1716673"/>
          </a:xfrm>
          <a:prstGeom prst="roundRect">
            <a:avLst>
              <a:gd name="adj" fmla="val 50000"/>
            </a:avLst>
          </a:prstGeom>
          <a:solidFill>
            <a:srgbClr val="71B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441789" y="14534990"/>
            <a:ext cx="1199702" cy="105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A. </a:t>
            </a: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-2610950" y="20796028"/>
            <a:ext cx="5829754" cy="1716673"/>
          </a:xfrm>
          <a:prstGeom prst="roundRect">
            <a:avLst>
              <a:gd name="adj" fmla="val 50000"/>
            </a:avLst>
          </a:prstGeom>
          <a:solidFill>
            <a:srgbClr val="71B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441789" y="21118439"/>
            <a:ext cx="1199702" cy="105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B. </a:t>
            </a: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-2610950" y="27379476"/>
            <a:ext cx="5829754" cy="1716673"/>
          </a:xfrm>
          <a:prstGeom prst="roundRect">
            <a:avLst>
              <a:gd name="adj" fmla="val 50000"/>
            </a:avLst>
          </a:prstGeom>
          <a:solidFill>
            <a:srgbClr val="71B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1441789" y="27701887"/>
            <a:ext cx="1199702" cy="105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C. </a:t>
            </a:r>
            <a:endParaRPr/>
          </a:p>
        </p:txBody>
      </p:sp>
      <p:sp>
        <p:nvSpPr>
          <p:cNvPr id="95" name="Google Shape;95;p3"/>
          <p:cNvSpPr txBox="1"/>
          <p:nvPr/>
        </p:nvSpPr>
        <p:spPr>
          <a:xfrm>
            <a:off x="2977902" y="4550738"/>
            <a:ext cx="9260701" cy="74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REFERENCIA PRINT DISEÑO SUBLIMADO </a:t>
            </a:r>
            <a:endParaRPr/>
          </a:p>
        </p:txBody>
      </p:sp>
      <p:pic>
        <p:nvPicPr>
          <p:cNvPr id="97" name="Google Shape;97;p3" descr="Ilustracion-3baja.jpg"/>
          <p:cNvPicPr preferRelativeResize="0"/>
          <p:nvPr/>
        </p:nvPicPr>
        <p:blipFill rotWithShape="1">
          <a:blip r:embed="rId7">
            <a:alphaModFix/>
          </a:blip>
          <a:srcRect t="11099" b="11100"/>
          <a:stretch/>
        </p:blipFill>
        <p:spPr>
          <a:xfrm>
            <a:off x="1856526" y="6616193"/>
            <a:ext cx="7220972" cy="4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 descr="Ilustracion_01baja.jpg"/>
          <p:cNvPicPr preferRelativeResize="0"/>
          <p:nvPr/>
        </p:nvPicPr>
        <p:blipFill rotWithShape="1">
          <a:blip r:embed="rId5">
            <a:alphaModFix/>
          </a:blip>
          <a:srcRect t="11099" b="11100"/>
          <a:stretch/>
        </p:blipFill>
        <p:spPr>
          <a:xfrm>
            <a:off x="11350802" y="6598184"/>
            <a:ext cx="7706613" cy="4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title="Recurso 29.png"/>
          <p:cNvPicPr preferRelativeResize="0"/>
          <p:nvPr/>
        </p:nvPicPr>
        <p:blipFill rotWithShape="1">
          <a:blip r:embed="rId8">
            <a:alphaModFix/>
          </a:blip>
          <a:srcRect l="5900" t="5687" r="5900"/>
          <a:stretch/>
        </p:blipFill>
        <p:spPr>
          <a:xfrm rot="-899996">
            <a:off x="4468627" y="13177649"/>
            <a:ext cx="5544000" cy="55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 title="Recurso 31.png"/>
          <p:cNvPicPr preferRelativeResize="0"/>
          <p:nvPr/>
        </p:nvPicPr>
        <p:blipFill rotWithShape="1">
          <a:blip r:embed="rId9">
            <a:alphaModFix/>
          </a:blip>
          <a:srcRect l="1512" r="1512"/>
          <a:stretch/>
        </p:blipFill>
        <p:spPr>
          <a:xfrm>
            <a:off x="3943712" y="19925341"/>
            <a:ext cx="6809165" cy="453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>
            <a:off x="3774375" y="19027775"/>
            <a:ext cx="17836350" cy="6334500"/>
            <a:chOff x="-3" y="-3"/>
            <a:chExt cx="17836350" cy="6334500"/>
          </a:xfrm>
        </p:grpSpPr>
        <p:sp>
          <p:nvSpPr>
            <p:cNvPr id="104" name="Google Shape;104;p3"/>
            <p:cNvSpPr/>
            <p:nvPr/>
          </p:nvSpPr>
          <p:spPr>
            <a:xfrm>
              <a:off x="7528647" y="-3"/>
              <a:ext cx="103077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-3" y="-3"/>
              <a:ext cx="70953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3774375" y="12490900"/>
            <a:ext cx="7095300" cy="6288000"/>
          </a:xfrm>
          <a:prstGeom prst="rect">
            <a:avLst/>
          </a:prstGeom>
          <a:noFill/>
          <a:ln w="254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" name="Google Shape;107;p3" title="Recurso 27.png"/>
          <p:cNvPicPr preferRelativeResize="0"/>
          <p:nvPr/>
        </p:nvPicPr>
        <p:blipFill rotWithShape="1">
          <a:blip r:embed="rId10">
            <a:alphaModFix/>
          </a:blip>
          <a:srcRect l="514" r="514"/>
          <a:stretch/>
        </p:blipFill>
        <p:spPr>
          <a:xfrm>
            <a:off x="4078850" y="25422224"/>
            <a:ext cx="6501147" cy="692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11318862" y="12490911"/>
            <a:ext cx="10275900" cy="1071900"/>
          </a:xfrm>
          <a:prstGeom prst="rect">
            <a:avLst/>
          </a:prstGeom>
          <a:solidFill>
            <a:srgbClr val="5462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2793387" y="12747436"/>
            <a:ext cx="73269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 dirty="0" err="1">
                <a:solidFill>
                  <a:srgbClr val="FFFFFF"/>
                </a:solidFill>
                <a:latin typeface="Exo 2 ExtraBold"/>
                <a:ea typeface="Exo 2 ExtraBold"/>
                <a:sym typeface="Exo 2 ExtraBold"/>
              </a:rPr>
              <a:t>Pañuelo</a:t>
            </a:r>
            <a:r>
              <a:rPr lang="en-US" sz="3600" b="1" dirty="0">
                <a:solidFill>
                  <a:srgbClr val="FFFFFF"/>
                </a:solidFill>
                <a:latin typeface="Exo 2 ExtraBold"/>
                <a:ea typeface="Exo 2 ExtraBold"/>
                <a:sym typeface="Exo 2 ExtraBold"/>
              </a:rPr>
              <a:t> de Satin</a:t>
            </a:r>
            <a:endParaRPr dirty="0"/>
          </a:p>
        </p:txBody>
      </p:sp>
      <p:sp>
        <p:nvSpPr>
          <p:cNvPr id="110" name="Google Shape;110;p3"/>
          <p:cNvSpPr/>
          <p:nvPr/>
        </p:nvSpPr>
        <p:spPr>
          <a:xfrm>
            <a:off x="11318862" y="19027005"/>
            <a:ext cx="10276038" cy="1071852"/>
          </a:xfrm>
          <a:prstGeom prst="rect">
            <a:avLst/>
          </a:prstGeom>
          <a:solidFill>
            <a:srgbClr val="5462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13969077" y="19283530"/>
            <a:ext cx="4975607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MANTEL_200 X 150 cm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1318862" y="25611224"/>
            <a:ext cx="10276038" cy="1071852"/>
          </a:xfrm>
          <a:prstGeom prst="rect">
            <a:avLst/>
          </a:prstGeom>
          <a:solidFill>
            <a:srgbClr val="5462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4263736" y="25867750"/>
            <a:ext cx="43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BOLSO DE PLAYA</a:t>
            </a: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3774375" y="25611225"/>
            <a:ext cx="17836325" cy="6334501"/>
            <a:chOff x="-3" y="1"/>
            <a:chExt cx="17836325" cy="6334501"/>
          </a:xfrm>
        </p:grpSpPr>
        <p:sp>
          <p:nvSpPr>
            <p:cNvPr id="115" name="Google Shape;115;p3"/>
            <p:cNvSpPr/>
            <p:nvPr/>
          </p:nvSpPr>
          <p:spPr>
            <a:xfrm>
              <a:off x="7528622" y="2"/>
              <a:ext cx="103077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3" y="1"/>
              <a:ext cx="70953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17" name="Google Shape;117;p3"/>
          <p:cNvSpPr/>
          <p:nvPr/>
        </p:nvSpPr>
        <p:spPr>
          <a:xfrm>
            <a:off x="11291250" y="12491075"/>
            <a:ext cx="10275900" cy="6288000"/>
          </a:xfrm>
          <a:prstGeom prst="rect">
            <a:avLst/>
          </a:prstGeom>
          <a:noFill/>
          <a:ln w="254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11612775" y="20401300"/>
            <a:ext cx="9750900" cy="48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SemiBold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Mantel con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diseño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ilustradora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/ 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impresión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digital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en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ambos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diseños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b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200 x 150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cm.</a:t>
            </a:r>
            <a:b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Material: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Tela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lavable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e impermeable</a:t>
            </a:r>
            <a:endParaRPr sz="3600" b="0" i="0" u="none" strike="noStrike" cap="none" dirty="0">
              <a:solidFill>
                <a:srgbClr val="000000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>
                <a:latin typeface="Exo 2"/>
                <a:ea typeface="Exo 2"/>
                <a:cs typeface="Exo 2"/>
                <a:sym typeface="Exo 2"/>
              </a:rPr>
              <a:t>Precios: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endParaRPr sz="3600" dirty="0"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Tela impermeable </a:t>
            </a:r>
            <a:r>
              <a:rPr lang="en-US" sz="3600" b="1" dirty="0">
                <a:latin typeface="Exo 2"/>
                <a:ea typeface="Exo 2"/>
                <a:cs typeface="Exo 2"/>
                <a:sym typeface="Exo 2"/>
              </a:rPr>
              <a:t>$21.000</a:t>
            </a:r>
            <a:endParaRPr sz="3600" b="1" dirty="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1612775" y="13965200"/>
            <a:ext cx="96882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b="1" dirty="0">
                <a:latin typeface="Exo 2 Light"/>
                <a:ea typeface="Exo 2 Light"/>
                <a:cs typeface="Exo 2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"/>
                <a:sym typeface="Exo 2 Light"/>
              </a:rPr>
              <a:t>Pañuelo</a:t>
            </a:r>
            <a:r>
              <a:rPr lang="en-US" sz="3600" dirty="0">
                <a:latin typeface="Exo 2 Light"/>
                <a:ea typeface="Exo 2 Light"/>
                <a:cs typeface="Exo 2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"/>
                <a:sym typeface="Exo 2 Light"/>
              </a:rPr>
              <a:t>Satín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con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diseño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de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ilustradora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.</a:t>
            </a:r>
            <a:b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i="0" u="none" strike="noStrike" cap="none" dirty="0" err="1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b="0" i="0" u="none" strike="noStrike" cap="none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120 x120</a:t>
            </a:r>
            <a:r>
              <a:rPr lang="en-US" sz="3600" b="0" i="0" u="none" strike="noStrike" cap="none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 c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m.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Exo 2 Light"/>
              <a:buNone/>
            </a:pPr>
            <a:endParaRPr sz="3600" b="0" i="0" u="none" strike="noStrike" cap="none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Exo 2 Light"/>
              <a:buNone/>
            </a:pPr>
            <a:b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dirty="0" err="1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Precio</a:t>
            </a:r>
            <a:endParaRPr sz="3600" b="1" dirty="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Tela satin </a:t>
            </a:r>
            <a:r>
              <a:rPr lang="en-US" sz="3600" b="1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$22.000</a:t>
            </a:r>
            <a:endParaRPr sz="3600" b="1" dirty="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endParaRPr sz="3600" b="1" dirty="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11581350" y="27328750"/>
            <a:ext cx="9750900" cy="4062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Bolso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con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bolsillo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exterior e interior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diseño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ilustradora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/ 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impresión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digital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en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ambos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diseños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40x58x20 cm.</a:t>
            </a:r>
            <a:b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Material: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Lona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tela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arena.</a:t>
            </a:r>
            <a:endParaRPr sz="3600" b="0" i="0" u="none" strike="noStrike" cap="none" dirty="0">
              <a:solidFill>
                <a:srgbClr val="000000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 err="1">
                <a:latin typeface="Exo 2"/>
                <a:ea typeface="Exo 2"/>
                <a:cs typeface="Exo 2"/>
                <a:sym typeface="Exo 2"/>
              </a:rPr>
              <a:t>Precios</a:t>
            </a:r>
            <a:r>
              <a:rPr lang="en-US" sz="3600" b="1" dirty="0"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1" dirty="0">
                <a:latin typeface="Exo 2"/>
                <a:ea typeface="Exo 2"/>
                <a:cs typeface="Exo 2"/>
                <a:sym typeface="Exo 2"/>
              </a:rPr>
              <a:t>$14.000</a:t>
            </a:r>
            <a:endParaRPr sz="3600" b="1" dirty="0"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 descr="Ilustracion_01.jpeg"/>
          <p:cNvPicPr preferRelativeResize="0"/>
          <p:nvPr/>
        </p:nvPicPr>
        <p:blipFill rotWithShape="1">
          <a:blip r:embed="rId4">
            <a:alphaModFix/>
          </a:blip>
          <a:srcRect l="34521"/>
          <a:stretch/>
        </p:blipFill>
        <p:spPr>
          <a:xfrm>
            <a:off x="-235840" y="-129800"/>
            <a:ext cx="24144231" cy="3687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 descr="Ilustracion_01baja.jpg"/>
          <p:cNvPicPr preferRelativeResize="0"/>
          <p:nvPr/>
        </p:nvPicPr>
        <p:blipFill rotWithShape="1">
          <a:blip r:embed="rId5">
            <a:alphaModFix/>
          </a:blip>
          <a:srcRect l="16853" r="16853"/>
          <a:stretch/>
        </p:blipFill>
        <p:spPr>
          <a:xfrm>
            <a:off x="-398031" y="-167709"/>
            <a:ext cx="24418062" cy="3683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/>
          <p:nvPr/>
        </p:nvSpPr>
        <p:spPr>
          <a:xfrm>
            <a:off x="1056057" y="970134"/>
            <a:ext cx="21715500" cy="3467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>
              <a:buSzPts val="3600"/>
            </a:pPr>
            <a:r>
              <a:rPr lang="es-ES" b="1" dirty="0">
                <a:latin typeface="Exo 2"/>
                <a:ea typeface="Exo 2"/>
                <a:cs typeface="Exo 2"/>
                <a:sym typeface="Exo 2"/>
              </a:rPr>
              <a:t>Características:</a:t>
            </a:r>
            <a:r>
              <a:rPr lang="es-ES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s-ES" dirty="0" err="1">
                <a:latin typeface="Exo 2 Light"/>
                <a:ea typeface="Exo 2 Light"/>
                <a:cs typeface="Exo 2 Light"/>
                <a:sym typeface="Exo 2 Light"/>
              </a:rPr>
              <a:t>Cooler</a:t>
            </a:r>
            <a:r>
              <a:rPr lang="es-ES" dirty="0">
                <a:latin typeface="Exo 2 Light"/>
                <a:ea typeface="Exo 2 Light"/>
                <a:cs typeface="Exo 2 Light"/>
                <a:sym typeface="Exo 2 Light"/>
              </a:rPr>
              <a:t> de yute con interior térmico, aislante y acolchado con detalle de eco-cuero.</a:t>
            </a:r>
            <a:br>
              <a:rPr lang="es-ES" dirty="0"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s-ES" b="1" dirty="0">
                <a:latin typeface="Exo 2"/>
                <a:ea typeface="Exo 2"/>
                <a:cs typeface="Exo 2"/>
                <a:sym typeface="Exo 2"/>
              </a:rPr>
              <a:t>Material:</a:t>
            </a:r>
            <a:r>
              <a:rPr lang="es-ES" dirty="0">
                <a:latin typeface="Exo 2 Light"/>
                <a:ea typeface="Exo 2 Light"/>
                <a:cs typeface="Exo 2 Light"/>
                <a:sym typeface="Exo 2 Light"/>
              </a:rPr>
              <a:t> Yute, PEVA aislante, esponja PE FOAM.</a:t>
            </a:r>
            <a:endParaRPr lang="es-ES" dirty="0"/>
          </a:p>
          <a:p>
            <a:pPr lvl="0">
              <a:buSzPts val="3600"/>
            </a:pPr>
            <a:r>
              <a:rPr lang="es-ES" b="1" dirty="0">
                <a:latin typeface="Exo 2"/>
                <a:ea typeface="Exo 2"/>
                <a:cs typeface="Exo 2"/>
                <a:sym typeface="Exo 2"/>
              </a:rPr>
              <a:t>Dimensiones:</a:t>
            </a:r>
            <a:r>
              <a:rPr lang="es-ES" dirty="0">
                <a:latin typeface="Exo 2 Light"/>
                <a:ea typeface="Exo 2 Light"/>
                <a:cs typeface="Exo 2 Light"/>
                <a:sym typeface="Exo 2 Light"/>
              </a:rPr>
              <a:t> 20 x 15.5 x 14 cm.</a:t>
            </a:r>
          </a:p>
          <a:p>
            <a:pPr lvl="0">
              <a:buClr>
                <a:schemeClr val="dk1"/>
              </a:buClr>
              <a:buSzPts val="3600"/>
            </a:pPr>
            <a:endParaRPr lang="es-ES" dirty="0">
              <a:latin typeface="Exo 2 Light"/>
              <a:ea typeface="Exo 2 Light"/>
              <a:cs typeface="Exo 2 Light"/>
              <a:sym typeface="Exo 2 Light"/>
            </a:endParaRPr>
          </a:p>
          <a:p>
            <a:pPr lvl="0">
              <a:buSzPts val="3600"/>
            </a:pPr>
            <a:endParaRPr lang="es-ES" dirty="0">
              <a:latin typeface="Exo 2 Light"/>
              <a:ea typeface="Exo 2 Light"/>
              <a:cs typeface="Exo 2 Light"/>
              <a:sym typeface="Exo 2 Light"/>
            </a:endParaRPr>
          </a:p>
          <a:p>
            <a:pPr lvl="0">
              <a:buSzPts val="3600"/>
            </a:pPr>
            <a:r>
              <a:rPr lang="es-ES" b="1" dirty="0">
                <a:latin typeface="Exo 2"/>
                <a:ea typeface="Exo 2"/>
                <a:cs typeface="Exo 2"/>
                <a:sym typeface="Exo 2"/>
              </a:rPr>
              <a:t>Precio:</a:t>
            </a:r>
            <a:r>
              <a:rPr lang="es-ES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s-ES" b="1" dirty="0">
                <a:latin typeface="Exo 2"/>
                <a:ea typeface="Exo 2"/>
                <a:cs typeface="Exo 2 Light"/>
                <a:sym typeface="Exo 2"/>
              </a:rPr>
              <a:t>$19.000</a:t>
            </a:r>
            <a:endParaRPr lang="es-ES" b="1" dirty="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-3893461" y="1491324"/>
            <a:ext cx="20655378" cy="1732548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382260" y="1821674"/>
            <a:ext cx="13486326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Exo 2 ExtraBold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PROYECTO: CATÁLOGO CORP MATER </a:t>
            </a: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2908474" y="3666785"/>
            <a:ext cx="17059362" cy="96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Exo 2 ExtraBold"/>
              <a:buNone/>
            </a:pPr>
            <a:r>
              <a:rPr lang="en-US" sz="51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NOMBRE DEL PRODUCTO: </a:t>
            </a:r>
            <a:r>
              <a:rPr lang="en-US" sz="51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DISEÑOS SUBLIMADOS 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2977902" y="4550738"/>
            <a:ext cx="9260701" cy="74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REFERENCIA PRINT DISEÑO SUBLIMADO </a:t>
            </a:r>
            <a:endParaRPr/>
          </a:p>
        </p:txBody>
      </p:sp>
      <p:sp>
        <p:nvSpPr>
          <p:cNvPr id="132" name="Google Shape;132;p4"/>
          <p:cNvSpPr txBox="1"/>
          <p:nvPr/>
        </p:nvSpPr>
        <p:spPr>
          <a:xfrm>
            <a:off x="12238725" y="4557938"/>
            <a:ext cx="6359702" cy="72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Exo 2 SemiBold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(diseño a elección)</a:t>
            </a: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-2610950" y="7932983"/>
            <a:ext cx="5829754" cy="1716674"/>
          </a:xfrm>
          <a:prstGeom prst="roundRect">
            <a:avLst>
              <a:gd name="adj" fmla="val 50000"/>
            </a:avLst>
          </a:prstGeom>
          <a:solidFill>
            <a:srgbClr val="71B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1441789" y="8255392"/>
            <a:ext cx="1199702" cy="105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D. </a:t>
            </a: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-2610950" y="14516431"/>
            <a:ext cx="5829754" cy="1716674"/>
          </a:xfrm>
          <a:prstGeom prst="roundRect">
            <a:avLst>
              <a:gd name="adj" fmla="val 50000"/>
            </a:avLst>
          </a:prstGeom>
          <a:solidFill>
            <a:srgbClr val="71B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1441789" y="14838843"/>
            <a:ext cx="1199702" cy="105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E. </a:t>
            </a:r>
            <a:endParaRPr/>
          </a:p>
        </p:txBody>
      </p:sp>
      <p:sp>
        <p:nvSpPr>
          <p:cNvPr id="137" name="Google Shape;137;p4"/>
          <p:cNvSpPr/>
          <p:nvPr/>
        </p:nvSpPr>
        <p:spPr>
          <a:xfrm>
            <a:off x="-2610950" y="21099879"/>
            <a:ext cx="5829754" cy="1716673"/>
          </a:xfrm>
          <a:prstGeom prst="roundRect">
            <a:avLst>
              <a:gd name="adj" fmla="val 50000"/>
            </a:avLst>
          </a:prstGeom>
          <a:solidFill>
            <a:srgbClr val="71B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1441789" y="21422289"/>
            <a:ext cx="1199702" cy="105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F. 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12238725" y="4557938"/>
            <a:ext cx="6359702" cy="72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Exo 2 SemiBold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(diseño a elección)</a:t>
            </a:r>
            <a:endParaRPr/>
          </a:p>
        </p:txBody>
      </p:sp>
      <p:pic>
        <p:nvPicPr>
          <p:cNvPr id="140" name="Google Shape;140;p4" title="Recurso 30.png"/>
          <p:cNvPicPr preferRelativeResize="0"/>
          <p:nvPr/>
        </p:nvPicPr>
        <p:blipFill rotWithShape="1">
          <a:blip r:embed="rId6">
            <a:alphaModFix/>
          </a:blip>
          <a:srcRect t="99" b="99"/>
          <a:stretch/>
        </p:blipFill>
        <p:spPr>
          <a:xfrm>
            <a:off x="3708001" y="5655807"/>
            <a:ext cx="7352437" cy="73524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4"/>
          <p:cNvGrpSpPr/>
          <p:nvPr/>
        </p:nvGrpSpPr>
        <p:grpSpPr>
          <a:xfrm>
            <a:off x="3774375" y="6164725"/>
            <a:ext cx="17836325" cy="6334543"/>
            <a:chOff x="-3" y="-14"/>
            <a:chExt cx="17836325" cy="6334543"/>
          </a:xfrm>
        </p:grpSpPr>
        <p:sp>
          <p:nvSpPr>
            <p:cNvPr id="142" name="Google Shape;142;p4"/>
            <p:cNvSpPr/>
            <p:nvPr/>
          </p:nvSpPr>
          <p:spPr>
            <a:xfrm>
              <a:off x="7528622" y="28"/>
              <a:ext cx="103077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-3" y="-14"/>
              <a:ext cx="70953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45" name="Google Shape;145;p4"/>
          <p:cNvGrpSpPr/>
          <p:nvPr/>
        </p:nvGrpSpPr>
        <p:grpSpPr>
          <a:xfrm>
            <a:off x="3774375" y="19331625"/>
            <a:ext cx="17836325" cy="6334502"/>
            <a:chOff x="-3" y="-4"/>
            <a:chExt cx="17836325" cy="6334502"/>
          </a:xfrm>
        </p:grpSpPr>
        <p:sp>
          <p:nvSpPr>
            <p:cNvPr id="146" name="Google Shape;146;p4"/>
            <p:cNvSpPr/>
            <p:nvPr/>
          </p:nvSpPr>
          <p:spPr>
            <a:xfrm>
              <a:off x="7528622" y="-2"/>
              <a:ext cx="103077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-3" y="-4"/>
              <a:ext cx="70953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48" name="Google Shape;148;p4" descr="Imagen"/>
          <p:cNvPicPr preferRelativeResize="0"/>
          <p:nvPr/>
        </p:nvPicPr>
        <p:blipFill rotWithShape="1">
          <a:blip r:embed="rId7">
            <a:alphaModFix/>
          </a:blip>
          <a:srcRect t="9386"/>
          <a:stretch/>
        </p:blipFill>
        <p:spPr>
          <a:xfrm>
            <a:off x="19717942" y="32364741"/>
            <a:ext cx="2305324" cy="42494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4"/>
          <p:cNvGrpSpPr/>
          <p:nvPr/>
        </p:nvGrpSpPr>
        <p:grpSpPr>
          <a:xfrm>
            <a:off x="3774350" y="12748174"/>
            <a:ext cx="17836387" cy="6334591"/>
            <a:chOff x="-3" y="-6"/>
            <a:chExt cx="17836387" cy="6334591"/>
          </a:xfrm>
        </p:grpSpPr>
        <p:sp>
          <p:nvSpPr>
            <p:cNvPr id="150" name="Google Shape;150;p4"/>
            <p:cNvSpPr/>
            <p:nvPr/>
          </p:nvSpPr>
          <p:spPr>
            <a:xfrm>
              <a:off x="7528620" y="-1"/>
              <a:ext cx="10307764" cy="6334586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-3" y="-6"/>
              <a:ext cx="70953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52" name="Google Shape;152;p4"/>
          <p:cNvSpPr txBox="1"/>
          <p:nvPr/>
        </p:nvSpPr>
        <p:spPr>
          <a:xfrm>
            <a:off x="11782948" y="14040673"/>
            <a:ext cx="8889300" cy="517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b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Características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: Botella de 600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ml,elaborada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con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aluminiode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alta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resistencia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, tapa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rosca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angosta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dirty="0" err="1">
                <a:latin typeface="Exo 2 Light"/>
                <a:ea typeface="Exo 2 Light"/>
                <a:cs typeface="Exo 2"/>
                <a:sym typeface="Exo 2 Light"/>
              </a:rPr>
              <a:t>Capacidad</a:t>
            </a:r>
            <a:r>
              <a:rPr lang="en-US" sz="3600" dirty="0">
                <a:latin typeface="Exo 2 Light"/>
                <a:ea typeface="Exo 2 Light"/>
                <a:cs typeface="Exo 2"/>
                <a:sym typeface="Exo 2 Light"/>
              </a:rPr>
              <a:t>: 600 ml.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dirty="0">
                <a:latin typeface="Exo 2 Light"/>
                <a:ea typeface="Exo 2 Light"/>
                <a:cs typeface="Exo 2"/>
                <a:sym typeface="Exo 2 Light"/>
              </a:rPr>
              <a:t>Material</a:t>
            </a:r>
            <a:r>
              <a:rPr lang="en-US" sz="3600" dirty="0">
                <a:latin typeface="Exo 2 Light"/>
                <a:ea typeface="Exo 2 Light"/>
                <a:cs typeface="Exo 2"/>
                <a:sym typeface="Exo 2 Light"/>
              </a:rPr>
              <a:t>: </a:t>
            </a:r>
            <a:r>
              <a:rPr lang="en-US" sz="3600" dirty="0" err="1">
                <a:latin typeface="Exo 2 Light"/>
                <a:ea typeface="Exo 2 Light"/>
                <a:cs typeface="Exo 2"/>
                <a:sym typeface="Exo 2 Light"/>
              </a:rPr>
              <a:t>Aluminio</a:t>
            </a:r>
            <a:endParaRPr lang="en-US" sz="3600" dirty="0">
              <a:latin typeface="Exo 2 Light"/>
              <a:ea typeface="Exo 2 Light"/>
              <a:cs typeface="Exo 2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dirty="0" err="1">
                <a:latin typeface="Exo 2 Light"/>
                <a:ea typeface="Exo 2 Light"/>
                <a:cs typeface="Exo 2"/>
                <a:sym typeface="Exo 2 Light"/>
              </a:rPr>
              <a:t>Dimensiones</a:t>
            </a:r>
            <a:r>
              <a:rPr lang="en-US" sz="3600" b="1" dirty="0">
                <a:latin typeface="Exo 2 Light"/>
                <a:ea typeface="Exo 2 Light"/>
                <a:cs typeface="Exo 2"/>
                <a:sym typeface="Exo 2 Light"/>
              </a:rPr>
              <a:t>: 23x7x7 cm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endParaRPr lang="en-US" sz="3600" b="1" dirty="0">
              <a:latin typeface="Exo 2 Light"/>
              <a:ea typeface="Exo 2 Light"/>
              <a:cs typeface="Exo 2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dirty="0" err="1">
                <a:latin typeface="Exo 2 Light"/>
                <a:ea typeface="Exo 2 Light"/>
                <a:cs typeface="Exo 2"/>
                <a:sym typeface="Exo 2 Light"/>
              </a:rPr>
              <a:t>Precio</a:t>
            </a:r>
            <a:r>
              <a:rPr lang="en-US" sz="3600" b="1" dirty="0">
                <a:latin typeface="Exo 2 Light"/>
                <a:ea typeface="Exo 2 Light"/>
                <a:cs typeface="Exo 2"/>
                <a:sym typeface="Exo 2 Light"/>
              </a:rPr>
              <a:t>: $8.000</a:t>
            </a:r>
            <a:endParaRPr sz="3600" b="1" dirty="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11318862" y="6164732"/>
            <a:ext cx="10275900" cy="1071900"/>
          </a:xfrm>
          <a:prstGeom prst="rect">
            <a:avLst/>
          </a:prstGeom>
          <a:solidFill>
            <a:srgbClr val="5462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13865293" y="6421258"/>
            <a:ext cx="5183176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NECESER_22 x 15 x 9 cm</a:t>
            </a: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11318862" y="12734085"/>
            <a:ext cx="10276038" cy="1071852"/>
          </a:xfrm>
          <a:prstGeom prst="rect">
            <a:avLst/>
          </a:prstGeom>
          <a:solidFill>
            <a:srgbClr val="5462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Bold"/>
                <a:ea typeface="Exo 2 ExtraBold"/>
                <a:cs typeface="Exo 2 ExtraBold"/>
                <a:sym typeface="Exo 2 ExtraBold"/>
              </a:rPr>
              <a:t>BOTELLA PHELPS COLOUR_600ML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318862" y="19331629"/>
            <a:ext cx="10276038" cy="1071852"/>
          </a:xfrm>
          <a:prstGeom prst="rect">
            <a:avLst/>
          </a:prstGeom>
          <a:solidFill>
            <a:srgbClr val="5462A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Bold"/>
                <a:ea typeface="Exo 2 ExtraBold"/>
                <a:cs typeface="Exo 2 ExtraBold"/>
                <a:sym typeface="Exo 2 ExtraBold"/>
              </a:rPr>
              <a:t>COOLER ECO_10L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11782950" y="7372925"/>
            <a:ext cx="96675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Exo 2 Ligh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estuche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con </a:t>
            </a:r>
            <a:r>
              <a:rPr lang="en-US" sz="360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cierre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</a:t>
            </a:r>
            <a:r>
              <a:rPr lang="en-US" sz="360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tela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. </a:t>
            </a:r>
            <a:r>
              <a:rPr lang="en-US" sz="360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Diseño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latin typeface="Exo 2"/>
                <a:ea typeface="Exo 2"/>
                <a:cs typeface="Exo 2"/>
                <a:sym typeface="Exo 2"/>
              </a:rPr>
              <a:t>ilustradora</a:t>
            </a:r>
            <a:r>
              <a:rPr lang="en-US" sz="3600" dirty="0">
                <a:latin typeface="Exo 2"/>
                <a:ea typeface="Exo 2"/>
                <a:cs typeface="Exo 2"/>
                <a:sym typeface="Exo 2"/>
              </a:rPr>
              <a:t>/ </a:t>
            </a:r>
            <a:r>
              <a:rPr lang="en-US" sz="3600" dirty="0" err="1">
                <a:latin typeface="Exo 2"/>
                <a:ea typeface="Exo 2"/>
                <a:cs typeface="Exo 2"/>
                <a:sym typeface="Exo 2"/>
              </a:rPr>
              <a:t>impresión</a:t>
            </a:r>
            <a:r>
              <a:rPr lang="en-US" sz="3600" dirty="0">
                <a:latin typeface="Exo 2"/>
                <a:ea typeface="Exo 2"/>
                <a:cs typeface="Exo 2"/>
                <a:sym typeface="Exo 2"/>
              </a:rPr>
              <a:t> digital. </a:t>
            </a:r>
            <a:endParaRPr sz="3600" i="0" u="none" strike="noStrike" cap="none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b="0" i="0" u="none" strike="noStrike" cap="none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22x15x9 cm.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Material: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b="0" i="0" u="none" strike="noStrike" cap="none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Tela </a:t>
            </a:r>
            <a:r>
              <a:rPr lang="en-US" sz="3600" dirty="0" err="1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microfibra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sz="3600" b="0" i="0" u="none" strike="noStrike" cap="none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 err="1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Precio</a:t>
            </a:r>
            <a:r>
              <a:rPr lang="en-US" sz="3600" b="1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$8.500</a:t>
            </a:r>
            <a:endParaRPr sz="3600" b="1" dirty="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1" name="Google Shape;161;p4"/>
          <p:cNvSpPr txBox="1"/>
          <p:nvPr/>
        </p:nvSpPr>
        <p:spPr>
          <a:xfrm>
            <a:off x="11836275" y="20173154"/>
            <a:ext cx="9260700" cy="572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s-CL" sz="3600" b="1" dirty="0">
                <a:latin typeface="Exo 2 Light"/>
                <a:ea typeface="Exo 2 Light"/>
                <a:cs typeface="Exo 2 Light"/>
                <a:sym typeface="Exo 2 Light"/>
              </a:rPr>
              <a:t>Características</a:t>
            </a:r>
            <a:r>
              <a:rPr lang="es-CL" sz="3600" dirty="0">
                <a:latin typeface="Exo 2 Light"/>
                <a:ea typeface="Exo 2 Light"/>
                <a:cs typeface="Exo 2 Light"/>
                <a:sym typeface="Exo 2 Light"/>
              </a:rPr>
              <a:t>: </a:t>
            </a:r>
            <a:r>
              <a:rPr lang="es-CL" sz="3600" dirty="0" err="1">
                <a:latin typeface="Exo 2 Light"/>
                <a:ea typeface="Exo 2 Light"/>
                <a:cs typeface="Exo 2 Light"/>
                <a:sym typeface="Exo 2 Light"/>
              </a:rPr>
              <a:t>Cooler</a:t>
            </a:r>
            <a:r>
              <a:rPr lang="es-CL" sz="3600" dirty="0">
                <a:latin typeface="Exo 2 Light"/>
                <a:ea typeface="Exo 2 Light"/>
                <a:cs typeface="Exo 2 Light"/>
                <a:sym typeface="Exo 2 Light"/>
              </a:rPr>
              <a:t> de yute con interior térmico y acolchado con detalle de eco-cuero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s-CL" sz="3600" b="1" dirty="0">
                <a:latin typeface="Exo 2 Light"/>
                <a:ea typeface="Exo 2 Light"/>
                <a:cs typeface="Exo 2 Light"/>
                <a:sym typeface="Exo 2 Light"/>
              </a:rPr>
              <a:t>Material</a:t>
            </a:r>
            <a:r>
              <a:rPr lang="es-CL" sz="3600" dirty="0">
                <a:latin typeface="Exo 2 Light"/>
                <a:ea typeface="Exo 2 Light"/>
                <a:cs typeface="Exo 2 Light"/>
                <a:sym typeface="Exo 2 Light"/>
              </a:rPr>
              <a:t>: </a:t>
            </a:r>
            <a:r>
              <a:rPr lang="es-CL" sz="3600" dirty="0" err="1">
                <a:latin typeface="Exo 2 Light"/>
                <a:ea typeface="Exo 2 Light"/>
                <a:cs typeface="Exo 2 Light"/>
                <a:sym typeface="Exo 2 Light"/>
              </a:rPr>
              <a:t>Yute,peva</a:t>
            </a:r>
            <a:r>
              <a:rPr lang="es-CL" sz="3600" dirty="0">
                <a:latin typeface="Exo 2 Light"/>
                <a:ea typeface="Exo 2 Light"/>
                <a:cs typeface="Exo 2 Light"/>
                <a:sym typeface="Exo 2 Light"/>
              </a:rPr>
              <a:t> aislante, esponja PE FOAM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s-CL" sz="3600" b="1" dirty="0">
                <a:latin typeface="Exo 2 Light"/>
                <a:ea typeface="Exo 2 Light"/>
                <a:cs typeface="Exo 2 Light"/>
                <a:sym typeface="Exo 2 Light"/>
              </a:rPr>
              <a:t>Dimensiones</a:t>
            </a:r>
            <a:r>
              <a:rPr lang="es-CL" sz="3600" dirty="0">
                <a:latin typeface="Exo 2 Light"/>
                <a:ea typeface="Exo 2 Light"/>
                <a:cs typeface="Exo 2 Light"/>
                <a:sym typeface="Exo 2 Light"/>
              </a:rPr>
              <a:t>: 20x15,5x14 cm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lang="es-CL" sz="3600" dirty="0"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s-CL" sz="3600" b="1" dirty="0">
                <a:latin typeface="Exo 2 Light"/>
                <a:ea typeface="Exo 2 Light"/>
                <a:cs typeface="Exo 2 Light"/>
                <a:sym typeface="Exo 2 Light"/>
              </a:rPr>
              <a:t>Precio: $20.000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1441789" y="28022989"/>
            <a:ext cx="1199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G</a:t>
            </a:r>
            <a:r>
              <a:rPr lang="en-US" sz="5700" b="1" i="0" u="none" strike="noStrike" cap="none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. </a:t>
            </a:r>
            <a:endParaRPr dirty="0"/>
          </a:p>
        </p:txBody>
      </p:sp>
      <p:pic>
        <p:nvPicPr>
          <p:cNvPr id="2" name="Google Shape;258;p6" title="Recurso 37.png">
            <a:extLst>
              <a:ext uri="{FF2B5EF4-FFF2-40B4-BE49-F238E27FC236}">
                <a16:creationId xmlns:a16="http://schemas.microsoft.com/office/drawing/2014/main" id="{EBAAEC0B-E4F2-A381-8150-8B14D655D48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4646" b="5312"/>
          <a:stretch/>
        </p:blipFill>
        <p:spPr>
          <a:xfrm>
            <a:off x="5394850" y="12934748"/>
            <a:ext cx="3599521" cy="613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33;p9" title="cooler eco (logo).png">
            <a:extLst>
              <a:ext uri="{FF2B5EF4-FFF2-40B4-BE49-F238E27FC236}">
                <a16:creationId xmlns:a16="http://schemas.microsoft.com/office/drawing/2014/main" id="{B795D0F4-2A2C-5F12-7430-6FB8EA34EE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493" b="1503"/>
          <a:stretch/>
        </p:blipFill>
        <p:spPr>
          <a:xfrm>
            <a:off x="4941971" y="19620703"/>
            <a:ext cx="4505277" cy="586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6A9388-00F1-A2E0-1B31-6C6BDF369949}"/>
              </a:ext>
            </a:extLst>
          </p:cNvPr>
          <p:cNvSpPr txBox="1"/>
          <p:nvPr/>
        </p:nvSpPr>
        <p:spPr>
          <a:xfrm>
            <a:off x="13549745" y="2349176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375b07b0bb5_0_0" descr="Ilustracion_01.jpeg"/>
          <p:cNvPicPr preferRelativeResize="0"/>
          <p:nvPr/>
        </p:nvPicPr>
        <p:blipFill rotWithShape="1">
          <a:blip r:embed="rId4">
            <a:alphaModFix/>
          </a:blip>
          <a:srcRect l="34520"/>
          <a:stretch/>
        </p:blipFill>
        <p:spPr>
          <a:xfrm>
            <a:off x="-235840" y="-129800"/>
            <a:ext cx="24144231" cy="3687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75b07b0bb5_0_0" descr="Ilustracion_01baja.jpg"/>
          <p:cNvPicPr preferRelativeResize="0"/>
          <p:nvPr/>
        </p:nvPicPr>
        <p:blipFill rotWithShape="1">
          <a:blip r:embed="rId5">
            <a:alphaModFix/>
          </a:blip>
          <a:srcRect l="16851" r="16857"/>
          <a:stretch/>
        </p:blipFill>
        <p:spPr>
          <a:xfrm>
            <a:off x="-398031" y="-167709"/>
            <a:ext cx="24418062" cy="3683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75b07b0bb5_0_0"/>
          <p:cNvSpPr/>
          <p:nvPr/>
        </p:nvSpPr>
        <p:spPr>
          <a:xfrm>
            <a:off x="1056057" y="970134"/>
            <a:ext cx="21715500" cy="3467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g375b07b0bb5_0_0"/>
          <p:cNvSpPr/>
          <p:nvPr/>
        </p:nvSpPr>
        <p:spPr>
          <a:xfrm>
            <a:off x="-3893461" y="1491324"/>
            <a:ext cx="20655300" cy="1732500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g375b07b0bb5_0_0"/>
          <p:cNvSpPr txBox="1"/>
          <p:nvPr/>
        </p:nvSpPr>
        <p:spPr>
          <a:xfrm>
            <a:off x="2382260" y="1821674"/>
            <a:ext cx="13486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Exo 2 ExtraBold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PROYECTO: CATÁLOGO CORP MATER </a:t>
            </a:r>
            <a:endParaRPr/>
          </a:p>
        </p:txBody>
      </p:sp>
      <p:sp>
        <p:nvSpPr>
          <p:cNvPr id="180" name="Google Shape;180;g375b07b0bb5_0_0"/>
          <p:cNvSpPr txBox="1"/>
          <p:nvPr/>
        </p:nvSpPr>
        <p:spPr>
          <a:xfrm>
            <a:off x="2908474" y="3666785"/>
            <a:ext cx="170595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Exo 2 ExtraBold"/>
              <a:buNone/>
            </a:pPr>
            <a:r>
              <a:rPr lang="en-US" sz="51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NOMBRE DEL PRODUCTO: </a:t>
            </a:r>
            <a:r>
              <a:rPr lang="en-US" sz="5100">
                <a:latin typeface="Exo 2"/>
                <a:ea typeface="Exo 2"/>
                <a:cs typeface="Exo 2"/>
                <a:sym typeface="Exo 2"/>
              </a:rPr>
              <a:t>ACCESORIOS PARA LA MESA</a:t>
            </a:r>
            <a:endParaRPr/>
          </a:p>
        </p:txBody>
      </p:sp>
      <p:sp>
        <p:nvSpPr>
          <p:cNvPr id="181" name="Google Shape;181;g375b07b0bb5_0_0"/>
          <p:cNvSpPr txBox="1"/>
          <p:nvPr/>
        </p:nvSpPr>
        <p:spPr>
          <a:xfrm>
            <a:off x="2977902" y="4550738"/>
            <a:ext cx="9260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REFERENCIA PRINT DISEÑO SUBLIMADO </a:t>
            </a:r>
            <a:endParaRPr/>
          </a:p>
        </p:txBody>
      </p:sp>
      <p:sp>
        <p:nvSpPr>
          <p:cNvPr id="182" name="Google Shape;182;g375b07b0bb5_0_0"/>
          <p:cNvSpPr txBox="1"/>
          <p:nvPr/>
        </p:nvSpPr>
        <p:spPr>
          <a:xfrm>
            <a:off x="12238725" y="4557938"/>
            <a:ext cx="635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Exo 2 SemiBold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(diseño a elección)</a:t>
            </a:r>
            <a:endParaRPr/>
          </a:p>
        </p:txBody>
      </p:sp>
      <p:sp>
        <p:nvSpPr>
          <p:cNvPr id="183" name="Google Shape;183;g375b07b0bb5_0_0"/>
          <p:cNvSpPr/>
          <p:nvPr/>
        </p:nvSpPr>
        <p:spPr>
          <a:xfrm>
            <a:off x="-2610950" y="7932983"/>
            <a:ext cx="5829900" cy="1716600"/>
          </a:xfrm>
          <a:prstGeom prst="roundRect">
            <a:avLst>
              <a:gd name="adj" fmla="val 50000"/>
            </a:avLst>
          </a:prstGeom>
          <a:solidFill>
            <a:srgbClr val="B4384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g375b07b0bb5_0_0"/>
          <p:cNvSpPr txBox="1"/>
          <p:nvPr/>
        </p:nvSpPr>
        <p:spPr>
          <a:xfrm>
            <a:off x="1441789" y="8255392"/>
            <a:ext cx="1199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G. </a:t>
            </a:r>
            <a:endParaRPr dirty="0"/>
          </a:p>
        </p:txBody>
      </p:sp>
      <p:sp>
        <p:nvSpPr>
          <p:cNvPr id="185" name="Google Shape;185;g375b07b0bb5_0_0"/>
          <p:cNvSpPr/>
          <p:nvPr/>
        </p:nvSpPr>
        <p:spPr>
          <a:xfrm>
            <a:off x="-2610950" y="14516431"/>
            <a:ext cx="5829900" cy="1716600"/>
          </a:xfrm>
          <a:prstGeom prst="roundRect">
            <a:avLst>
              <a:gd name="adj" fmla="val 50000"/>
            </a:avLst>
          </a:prstGeom>
          <a:solidFill>
            <a:srgbClr val="B4384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g375b07b0bb5_0_0"/>
          <p:cNvSpPr txBox="1"/>
          <p:nvPr/>
        </p:nvSpPr>
        <p:spPr>
          <a:xfrm>
            <a:off x="1441789" y="14838843"/>
            <a:ext cx="1199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H. </a:t>
            </a:r>
            <a:endParaRPr dirty="0"/>
          </a:p>
        </p:txBody>
      </p:sp>
      <p:sp>
        <p:nvSpPr>
          <p:cNvPr id="187" name="Google Shape;187;g375b07b0bb5_0_0"/>
          <p:cNvSpPr/>
          <p:nvPr/>
        </p:nvSpPr>
        <p:spPr>
          <a:xfrm>
            <a:off x="-2610950" y="21099879"/>
            <a:ext cx="5829900" cy="1716600"/>
          </a:xfrm>
          <a:prstGeom prst="roundRect">
            <a:avLst>
              <a:gd name="adj" fmla="val 50000"/>
            </a:avLst>
          </a:prstGeom>
          <a:solidFill>
            <a:srgbClr val="B4384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g375b07b0bb5_0_0"/>
          <p:cNvSpPr txBox="1"/>
          <p:nvPr/>
        </p:nvSpPr>
        <p:spPr>
          <a:xfrm>
            <a:off x="1441789" y="21422289"/>
            <a:ext cx="1199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I. </a:t>
            </a:r>
            <a:endParaRPr dirty="0"/>
          </a:p>
        </p:txBody>
      </p:sp>
      <p:pic>
        <p:nvPicPr>
          <p:cNvPr id="190" name="Google Shape;190;g375b07b0bb5_0_0" title="Individuales diseño.png"/>
          <p:cNvPicPr preferRelativeResize="0"/>
          <p:nvPr/>
        </p:nvPicPr>
        <p:blipFill rotWithShape="1">
          <a:blip r:embed="rId6">
            <a:alphaModFix/>
          </a:blip>
          <a:srcRect l="11088" r="11096"/>
          <a:stretch/>
        </p:blipFill>
        <p:spPr>
          <a:xfrm>
            <a:off x="4191663" y="6181625"/>
            <a:ext cx="6272626" cy="6272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g375b07b0bb5_0_0"/>
          <p:cNvGrpSpPr/>
          <p:nvPr/>
        </p:nvGrpSpPr>
        <p:grpSpPr>
          <a:xfrm>
            <a:off x="3774375" y="6164725"/>
            <a:ext cx="17836275" cy="6334500"/>
            <a:chOff x="-3" y="-14"/>
            <a:chExt cx="17836275" cy="6334500"/>
          </a:xfrm>
        </p:grpSpPr>
        <p:sp>
          <p:nvSpPr>
            <p:cNvPr id="192" name="Google Shape;192;g375b07b0bb5_0_0"/>
            <p:cNvSpPr/>
            <p:nvPr/>
          </p:nvSpPr>
          <p:spPr>
            <a:xfrm>
              <a:off x="7528572" y="-14"/>
              <a:ext cx="103077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>
                  <a:latin typeface="Helvetica Neue"/>
                  <a:ea typeface="Helvetica Neue"/>
                  <a:cs typeface="Helvetica Neue"/>
                  <a:sym typeface="Helvetica Neue"/>
                </a:rPr>
                <a:t>Se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3" name="Google Shape;193;g375b07b0bb5_0_0"/>
            <p:cNvSpPr/>
            <p:nvPr/>
          </p:nvSpPr>
          <p:spPr>
            <a:xfrm>
              <a:off x="-3" y="-14"/>
              <a:ext cx="70953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94" name="Google Shape;194;g375b07b0bb5_0_0" title="Posavasos diseñ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4325" y="19487350"/>
            <a:ext cx="6052240" cy="605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g375b07b0bb5_0_0"/>
          <p:cNvGrpSpPr/>
          <p:nvPr/>
        </p:nvGrpSpPr>
        <p:grpSpPr>
          <a:xfrm>
            <a:off x="3774375" y="19331625"/>
            <a:ext cx="17836325" cy="6522508"/>
            <a:chOff x="-3" y="-4"/>
            <a:chExt cx="17836325" cy="6538200"/>
          </a:xfrm>
        </p:grpSpPr>
        <p:sp>
          <p:nvSpPr>
            <p:cNvPr id="196" name="Google Shape;196;g375b07b0bb5_0_0"/>
            <p:cNvSpPr/>
            <p:nvPr/>
          </p:nvSpPr>
          <p:spPr>
            <a:xfrm>
              <a:off x="7528622" y="-4"/>
              <a:ext cx="10307700" cy="6526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g375b07b0bb5_0_0"/>
            <p:cNvSpPr/>
            <p:nvPr/>
          </p:nvSpPr>
          <p:spPr>
            <a:xfrm>
              <a:off x="-3" y="-4"/>
              <a:ext cx="7095300" cy="65382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98" name="Google Shape;198;g375b07b0bb5_0_0" descr="Imagen"/>
          <p:cNvPicPr preferRelativeResize="0"/>
          <p:nvPr/>
        </p:nvPicPr>
        <p:blipFill rotWithShape="1">
          <a:blip r:embed="rId8">
            <a:alphaModFix/>
          </a:blip>
          <a:srcRect t="9387"/>
          <a:stretch/>
        </p:blipFill>
        <p:spPr>
          <a:xfrm>
            <a:off x="19717942" y="32364741"/>
            <a:ext cx="2305325" cy="4249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g375b07b0bb5_0_0"/>
          <p:cNvGrpSpPr/>
          <p:nvPr/>
        </p:nvGrpSpPr>
        <p:grpSpPr>
          <a:xfrm>
            <a:off x="3774375" y="12748172"/>
            <a:ext cx="17836325" cy="6334800"/>
            <a:chOff x="-3" y="-8"/>
            <a:chExt cx="17836325" cy="6334800"/>
          </a:xfrm>
        </p:grpSpPr>
        <p:sp>
          <p:nvSpPr>
            <p:cNvPr id="200" name="Google Shape;200;g375b07b0bb5_0_0"/>
            <p:cNvSpPr/>
            <p:nvPr/>
          </p:nvSpPr>
          <p:spPr>
            <a:xfrm>
              <a:off x="7528622" y="-7"/>
              <a:ext cx="10307700" cy="6334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1" name="Google Shape;201;g375b07b0bb5_0_0"/>
            <p:cNvSpPr/>
            <p:nvPr/>
          </p:nvSpPr>
          <p:spPr>
            <a:xfrm>
              <a:off x="-3" y="-8"/>
              <a:ext cx="7095300" cy="63348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02" name="Google Shape;202;g375b07b0bb5_0_0" title="Pantalla copa diseño.png"/>
          <p:cNvPicPr preferRelativeResize="0"/>
          <p:nvPr/>
        </p:nvPicPr>
        <p:blipFill rotWithShape="1">
          <a:blip r:embed="rId9">
            <a:alphaModFix/>
          </a:blip>
          <a:srcRect t="1950" b="1950"/>
          <a:stretch/>
        </p:blipFill>
        <p:spPr>
          <a:xfrm>
            <a:off x="5376113" y="12889224"/>
            <a:ext cx="3785574" cy="605240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75b07b0bb5_0_0"/>
          <p:cNvSpPr/>
          <p:nvPr/>
        </p:nvSpPr>
        <p:spPr>
          <a:xfrm>
            <a:off x="11318862" y="6164732"/>
            <a:ext cx="10275900" cy="1071900"/>
          </a:xfrm>
          <a:prstGeom prst="rect">
            <a:avLst/>
          </a:prstGeom>
          <a:solidFill>
            <a:srgbClr val="C584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g375b07b0bb5_0_0"/>
          <p:cNvSpPr txBox="1"/>
          <p:nvPr/>
        </p:nvSpPr>
        <p:spPr>
          <a:xfrm>
            <a:off x="13277000" y="6421250"/>
            <a:ext cx="635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INDIVIDUALES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_</a:t>
            </a: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33 x 45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 cm</a:t>
            </a:r>
            <a:endParaRPr/>
          </a:p>
        </p:txBody>
      </p:sp>
      <p:sp>
        <p:nvSpPr>
          <p:cNvPr id="205" name="Google Shape;205;g375b07b0bb5_0_0"/>
          <p:cNvSpPr/>
          <p:nvPr/>
        </p:nvSpPr>
        <p:spPr>
          <a:xfrm>
            <a:off x="11318862" y="12734085"/>
            <a:ext cx="10275900" cy="1071900"/>
          </a:xfrm>
          <a:prstGeom prst="rect">
            <a:avLst/>
          </a:prstGeom>
          <a:solidFill>
            <a:srgbClr val="C584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g375b07b0bb5_0_0"/>
          <p:cNvSpPr txBox="1"/>
          <p:nvPr/>
        </p:nvSpPr>
        <p:spPr>
          <a:xfrm>
            <a:off x="13090050" y="12990600"/>
            <a:ext cx="664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PANTALLA COPAS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_15 X 21 cm</a:t>
            </a:r>
            <a:endParaRPr/>
          </a:p>
        </p:txBody>
      </p:sp>
      <p:sp>
        <p:nvSpPr>
          <p:cNvPr id="207" name="Google Shape;207;g375b07b0bb5_0_0"/>
          <p:cNvSpPr/>
          <p:nvPr/>
        </p:nvSpPr>
        <p:spPr>
          <a:xfrm>
            <a:off x="11318862" y="19331629"/>
            <a:ext cx="10275900" cy="1071900"/>
          </a:xfrm>
          <a:prstGeom prst="rect">
            <a:avLst/>
          </a:prstGeom>
          <a:solidFill>
            <a:srgbClr val="C584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g375b07b0bb5_0_0"/>
          <p:cNvSpPr txBox="1"/>
          <p:nvPr/>
        </p:nvSpPr>
        <p:spPr>
          <a:xfrm>
            <a:off x="13668951" y="19564700"/>
            <a:ext cx="557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</a:t>
            </a: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OSAVASOS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_</a:t>
            </a: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10.5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 cm</a:t>
            </a:r>
            <a:endParaRPr/>
          </a:p>
        </p:txBody>
      </p:sp>
      <p:sp>
        <p:nvSpPr>
          <p:cNvPr id="209" name="Google Shape;209;g375b07b0bb5_0_0"/>
          <p:cNvSpPr/>
          <p:nvPr/>
        </p:nvSpPr>
        <p:spPr>
          <a:xfrm>
            <a:off x="-2610950" y="27871329"/>
            <a:ext cx="5829900" cy="1716600"/>
          </a:xfrm>
          <a:prstGeom prst="roundRect">
            <a:avLst>
              <a:gd name="adj" fmla="val 50000"/>
            </a:avLst>
          </a:prstGeom>
          <a:solidFill>
            <a:srgbClr val="B4384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g375b07b0bb5_0_0"/>
          <p:cNvSpPr txBox="1"/>
          <p:nvPr/>
        </p:nvSpPr>
        <p:spPr>
          <a:xfrm>
            <a:off x="1441789" y="28193739"/>
            <a:ext cx="1199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J. </a:t>
            </a:r>
            <a:endParaRPr dirty="0"/>
          </a:p>
        </p:txBody>
      </p:sp>
      <p:sp>
        <p:nvSpPr>
          <p:cNvPr id="211" name="Google Shape;211;g375b07b0bb5_0_0"/>
          <p:cNvSpPr txBox="1"/>
          <p:nvPr/>
        </p:nvSpPr>
        <p:spPr>
          <a:xfrm>
            <a:off x="11782950" y="27807350"/>
            <a:ext cx="9591000" cy="46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set de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estuche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de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papel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para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presentar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los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cubiertos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sobre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el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plato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, 2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estampados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24.5 x 11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cm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Material: 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Papel bond 140 gr.</a:t>
            </a: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Set: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10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unidades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b="1" dirty="0" err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Precio</a:t>
            </a: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$</a:t>
            </a:r>
            <a:r>
              <a:rPr lang="en-US" sz="3600" b="1" dirty="0">
                <a:solidFill>
                  <a:schemeClr val="dk1"/>
                </a:solidFill>
                <a:latin typeface="Exo 2 Light" panose="020B0604020202020204" charset="0"/>
                <a:ea typeface="Exo 2 Light" panose="020B0604020202020204" charset="0"/>
                <a:cs typeface="Exo 2"/>
                <a:sym typeface="Exo 2"/>
              </a:rPr>
              <a:t>6.500 </a:t>
            </a:r>
            <a:endParaRPr sz="3600" b="1" dirty="0">
              <a:solidFill>
                <a:schemeClr val="dk1"/>
              </a:solidFill>
              <a:latin typeface="Exo 2 Light" panose="020B0604020202020204" charset="0"/>
              <a:ea typeface="Exo 2 Light" panose="020B0604020202020204" charset="0"/>
              <a:cs typeface="Exo 2"/>
              <a:sym typeface="Exo 2"/>
            </a:endParaRPr>
          </a:p>
        </p:txBody>
      </p:sp>
      <p:pic>
        <p:nvPicPr>
          <p:cNvPr id="212" name="Google Shape;212;g375b07b0bb5_0_0" title="Estuche cubiertos diseño.png"/>
          <p:cNvPicPr preferRelativeResize="0"/>
          <p:nvPr/>
        </p:nvPicPr>
        <p:blipFill rotWithShape="1">
          <a:blip r:embed="rId10">
            <a:alphaModFix/>
          </a:blip>
          <a:srcRect t="2570" b="2561"/>
          <a:stretch/>
        </p:blipFill>
        <p:spPr>
          <a:xfrm>
            <a:off x="4474000" y="26098500"/>
            <a:ext cx="5575800" cy="6510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g375b07b0bb5_0_0"/>
          <p:cNvGrpSpPr/>
          <p:nvPr/>
        </p:nvGrpSpPr>
        <p:grpSpPr>
          <a:xfrm>
            <a:off x="3774375" y="23374431"/>
            <a:ext cx="17836325" cy="9251452"/>
            <a:chOff x="-3" y="-2735213"/>
            <a:chExt cx="17836325" cy="9273709"/>
          </a:xfrm>
        </p:grpSpPr>
        <p:sp>
          <p:nvSpPr>
            <p:cNvPr id="214" name="Google Shape;214;g375b07b0bb5_0_0"/>
            <p:cNvSpPr/>
            <p:nvPr/>
          </p:nvSpPr>
          <p:spPr>
            <a:xfrm rot="10800000" flipH="1">
              <a:off x="7528622" y="-2735213"/>
              <a:ext cx="10307700" cy="27339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g375b07b0bb5_0_0"/>
            <p:cNvSpPr/>
            <p:nvPr/>
          </p:nvSpPr>
          <p:spPr>
            <a:xfrm>
              <a:off x="-3" y="-4"/>
              <a:ext cx="7095300" cy="6538500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6" name="Google Shape;216;g375b07b0bb5_0_0"/>
          <p:cNvSpPr/>
          <p:nvPr/>
        </p:nvSpPr>
        <p:spPr>
          <a:xfrm>
            <a:off x="11318862" y="26103079"/>
            <a:ext cx="10275900" cy="1071900"/>
          </a:xfrm>
          <a:prstGeom prst="rect">
            <a:avLst/>
          </a:prstGeom>
          <a:solidFill>
            <a:srgbClr val="C584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g375b07b0bb5_0_0"/>
          <p:cNvSpPr txBox="1"/>
          <p:nvPr/>
        </p:nvSpPr>
        <p:spPr>
          <a:xfrm>
            <a:off x="12513900" y="26336150"/>
            <a:ext cx="779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ESTUCHE CUBIERTOS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_</a:t>
            </a:r>
            <a:r>
              <a:rPr lang="en-US" sz="3600" b="1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24.5 x 11</a:t>
            </a: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 cm</a:t>
            </a:r>
            <a:endParaRPr/>
          </a:p>
        </p:txBody>
      </p:sp>
      <p:sp>
        <p:nvSpPr>
          <p:cNvPr id="218" name="Google Shape;218;g375b07b0bb5_0_0"/>
          <p:cNvSpPr txBox="1"/>
          <p:nvPr/>
        </p:nvSpPr>
        <p:spPr>
          <a:xfrm>
            <a:off x="11782950" y="7372925"/>
            <a:ext cx="9591000" cy="427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Exo 2 Ligh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Diseño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personalizado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en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ambos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estampados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.</a:t>
            </a:r>
            <a:b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i="0" u="none" strike="noStrike" cap="none" dirty="0" err="1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33 x 45</a:t>
            </a:r>
            <a:r>
              <a:rPr lang="en-US" sz="3600" b="0" i="0" u="none" strike="noStrike" cap="none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 cm.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Material: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Papel bond 140 gr.</a:t>
            </a:r>
            <a:endParaRPr sz="3600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Set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 :10 </a:t>
            </a:r>
            <a:r>
              <a:rPr lang="en-US" sz="3600" dirty="0" err="1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individuales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sz="3600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 err="1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Precio</a:t>
            </a:r>
            <a:r>
              <a:rPr lang="en-US" sz="3600" b="1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Exo 2 Light"/>
                <a:ea typeface="Exo 2 Light"/>
                <a:cs typeface="Exo 2 Light"/>
                <a:sym typeface="Exo 2 Light"/>
              </a:rPr>
              <a:t>$9.000</a:t>
            </a:r>
            <a:endParaRPr sz="3600" b="1" dirty="0">
              <a:solidFill>
                <a:schemeClr val="accent2"/>
              </a:solidFill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219" name="Google Shape;219;g375b07b0bb5_0_0"/>
          <p:cNvSpPr txBox="1"/>
          <p:nvPr/>
        </p:nvSpPr>
        <p:spPr>
          <a:xfrm>
            <a:off x="11782950" y="13839325"/>
            <a:ext cx="95910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set de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pantallas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de luz para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iluminar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tu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mesa con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una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vela.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Diseño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personalizado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en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ambos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estampados</a:t>
            </a:r>
            <a:endParaRPr sz="3600" dirty="0"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Material: 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Papel vegetal 140 gr.</a:t>
            </a: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Set : 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3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unidades</a:t>
            </a: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 err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Precio</a:t>
            </a: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1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$8.000 </a:t>
            </a:r>
            <a:endParaRPr sz="3600" b="1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220" name="Google Shape;220;g375b07b0bb5_0_0"/>
          <p:cNvSpPr txBox="1"/>
          <p:nvPr/>
        </p:nvSpPr>
        <p:spPr>
          <a:xfrm>
            <a:off x="11782950" y="21035900"/>
            <a:ext cx="9591000" cy="4062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 Light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set de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posavasos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de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papel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con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diseño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personalizados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, 2 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estampados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10.5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cm de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di</a:t>
            </a:r>
            <a:r>
              <a:rPr lang="en-US" sz="3600" dirty="0" err="1">
                <a:latin typeface="Exo 2 Light"/>
                <a:ea typeface="Exo 2 Light"/>
                <a:cs typeface="Exo 2 Light"/>
                <a:sym typeface="Exo 2 Light"/>
              </a:rPr>
              <a:t>ámetro</a:t>
            </a:r>
            <a:r>
              <a:rPr lang="en-US" sz="3600" dirty="0"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Material: 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Papel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blanco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250 gr.</a:t>
            </a: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Set: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10 </a:t>
            </a:r>
            <a:r>
              <a:rPr lang="en-US" sz="3600" dirty="0" err="1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unidades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endParaRPr sz="3600" dirty="0">
              <a:solidFill>
                <a:schemeClr val="dk1"/>
              </a:solidFill>
              <a:latin typeface="Exo 2 Light"/>
              <a:ea typeface="Exo 2 Light"/>
              <a:cs typeface="Exo 2 Light"/>
              <a:sym typeface="Exo 2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</a:pPr>
            <a:r>
              <a:rPr lang="en-US" sz="3600" b="1" dirty="0" err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Precio</a:t>
            </a: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r>
              <a:rPr lang="en-US" sz="3600" dirty="0">
                <a:solidFill>
                  <a:schemeClr val="dk1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$</a:t>
            </a:r>
            <a:r>
              <a:rPr lang="en-US" sz="3600" b="1" dirty="0">
                <a:solidFill>
                  <a:schemeClr val="dk1"/>
                </a:solidFill>
                <a:latin typeface="Exo 2 Light" panose="020B0604020202020204" charset="0"/>
                <a:ea typeface="Exo 2 Light" panose="020B0604020202020204" charset="0"/>
                <a:cs typeface="Exo 2"/>
                <a:sym typeface="Exo 2"/>
              </a:rPr>
              <a:t>5.000  </a:t>
            </a:r>
            <a:endParaRPr sz="3600" b="1" dirty="0">
              <a:solidFill>
                <a:schemeClr val="dk1"/>
              </a:solidFill>
              <a:latin typeface="Exo 2 Light" panose="020B0604020202020204" charset="0"/>
              <a:ea typeface="Exo 2 Light" panose="020B0604020202020204" charset="0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" descr="Ilustracion_01.jpeg"/>
          <p:cNvPicPr preferRelativeResize="0"/>
          <p:nvPr/>
        </p:nvPicPr>
        <p:blipFill rotWithShape="1">
          <a:blip r:embed="rId4">
            <a:alphaModFix/>
          </a:blip>
          <a:srcRect l="34521"/>
          <a:stretch/>
        </p:blipFill>
        <p:spPr>
          <a:xfrm>
            <a:off x="-338715" y="-129800"/>
            <a:ext cx="24144231" cy="368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" descr="Ilustracion-2baja.jpg"/>
          <p:cNvPicPr preferRelativeResize="0"/>
          <p:nvPr/>
        </p:nvPicPr>
        <p:blipFill rotWithShape="1">
          <a:blip r:embed="rId5">
            <a:alphaModFix/>
          </a:blip>
          <a:srcRect l="16853" r="16853"/>
          <a:stretch/>
        </p:blipFill>
        <p:spPr>
          <a:xfrm>
            <a:off x="-500906" y="-167709"/>
            <a:ext cx="24418063" cy="3683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"/>
          <p:cNvSpPr/>
          <p:nvPr/>
        </p:nvSpPr>
        <p:spPr>
          <a:xfrm>
            <a:off x="953182" y="970134"/>
            <a:ext cx="21715636" cy="34673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-3893461" y="1491324"/>
            <a:ext cx="20655378" cy="1732548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5"/>
          <p:cNvSpPr txBox="1"/>
          <p:nvPr/>
        </p:nvSpPr>
        <p:spPr>
          <a:xfrm>
            <a:off x="2382260" y="1821674"/>
            <a:ext cx="13486326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Exo 2 ExtraBold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PROYECTO: CATÁLOGO CORP MATER </a:t>
            </a:r>
            <a:endParaRPr/>
          </a:p>
        </p:txBody>
      </p:sp>
      <p:pic>
        <p:nvPicPr>
          <p:cNvPr id="230" name="Google Shape;230;p5" descr="Imagen"/>
          <p:cNvPicPr preferRelativeResize="0"/>
          <p:nvPr/>
        </p:nvPicPr>
        <p:blipFill rotWithShape="1">
          <a:blip r:embed="rId6">
            <a:alphaModFix/>
          </a:blip>
          <a:srcRect t="9386"/>
          <a:stretch/>
        </p:blipFill>
        <p:spPr>
          <a:xfrm>
            <a:off x="19717942" y="32364741"/>
            <a:ext cx="2305324" cy="424940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"/>
          <p:cNvSpPr txBox="1"/>
          <p:nvPr/>
        </p:nvSpPr>
        <p:spPr>
          <a:xfrm>
            <a:off x="2908474" y="3666785"/>
            <a:ext cx="17059362" cy="96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Exo 2 ExtraBold"/>
              <a:buNone/>
            </a:pPr>
            <a:r>
              <a:rPr lang="en-US" sz="5100" b="1" i="0" u="none" strike="noStrike" cap="none">
                <a:solidFill>
                  <a:srgbClr val="000000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NOMBRE DEL PRODUCTO: </a:t>
            </a:r>
            <a:r>
              <a:rPr lang="en-US" sz="51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TOTEBAG</a:t>
            </a:r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-2610950" y="11295619"/>
            <a:ext cx="5829754" cy="1716673"/>
          </a:xfrm>
          <a:prstGeom prst="roundRect">
            <a:avLst>
              <a:gd name="adj" fmla="val 50000"/>
            </a:avLst>
          </a:prstGeom>
          <a:solidFill>
            <a:srgbClr val="DA652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1441789" y="11618030"/>
            <a:ext cx="1199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Exo 2 ExtraBold"/>
              <a:buNone/>
            </a:pPr>
            <a:r>
              <a:rPr lang="en-US" sz="5700" b="1" i="0" u="none" strike="noStrike" cap="none" dirty="0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K. </a:t>
            </a:r>
            <a:endParaRPr dirty="0"/>
          </a:p>
        </p:txBody>
      </p:sp>
      <p:grpSp>
        <p:nvGrpSpPr>
          <p:cNvPr id="234" name="Google Shape;234;p5"/>
          <p:cNvGrpSpPr/>
          <p:nvPr/>
        </p:nvGrpSpPr>
        <p:grpSpPr>
          <a:xfrm>
            <a:off x="4013275" y="6002414"/>
            <a:ext cx="17459877" cy="16623624"/>
            <a:chOff x="0" y="-1"/>
            <a:chExt cx="17459875" cy="16623623"/>
          </a:xfrm>
        </p:grpSpPr>
        <p:sp>
          <p:nvSpPr>
            <p:cNvPr id="235" name="Google Shape;235;p5"/>
            <p:cNvSpPr/>
            <p:nvPr/>
          </p:nvSpPr>
          <p:spPr>
            <a:xfrm rot="-5400000">
              <a:off x="4374800" y="-4374801"/>
              <a:ext cx="8710274" cy="17459875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5400000">
              <a:off x="4920307" y="4084056"/>
              <a:ext cx="7619259" cy="17459874"/>
            </a:xfrm>
            <a:prstGeom prst="rect">
              <a:avLst/>
            </a:prstGeom>
            <a:noFill/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37" name="Google Shape;237;p5"/>
          <p:cNvSpPr txBox="1"/>
          <p:nvPr/>
        </p:nvSpPr>
        <p:spPr>
          <a:xfrm>
            <a:off x="4949604" y="16513574"/>
            <a:ext cx="15587100" cy="4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Características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Bolsa para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productos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de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tamaño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mediano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Material: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Algodón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Tamaño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41x37 cm.</a:t>
            </a:r>
            <a:b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r>
              <a:rPr lang="en-US" sz="36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Gramaje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140gr/m²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</a:t>
            </a:r>
            <a:br>
              <a:rPr lang="en-US" sz="2300" b="0" i="0" u="none" strike="noStrike" cap="none" dirty="0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</a:br>
            <a:endParaRPr sz="3600" b="1" i="0" u="none" strike="noStrike" cap="none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endParaRPr sz="3600" b="1" dirty="0"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Exo 2"/>
              <a:buNone/>
            </a:pPr>
            <a:r>
              <a:rPr lang="en-US" sz="3600" b="1" dirty="0" err="1">
                <a:latin typeface="Exo 2"/>
                <a:ea typeface="Exo 2"/>
                <a:cs typeface="Exo 2"/>
                <a:sym typeface="Exo 2"/>
              </a:rPr>
              <a:t>Precio</a:t>
            </a:r>
            <a:r>
              <a:rPr lang="en-US" sz="3600" b="1" dirty="0">
                <a:latin typeface="Exo 2"/>
                <a:ea typeface="Exo 2"/>
                <a:cs typeface="Exo 2"/>
                <a:sym typeface="Exo 2"/>
              </a:rPr>
              <a:t>: $6.500</a:t>
            </a:r>
            <a:endParaRPr sz="3600" b="1" dirty="0"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9C2"/>
              </a:buClr>
              <a:buSzPts val="3600"/>
              <a:buFont typeface="Exo 2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8" name="Google Shape;238;p5" title="Recurso 21.png"/>
          <p:cNvPicPr preferRelativeResize="0"/>
          <p:nvPr/>
        </p:nvPicPr>
        <p:blipFill rotWithShape="1">
          <a:blip r:embed="rId7">
            <a:alphaModFix/>
          </a:blip>
          <a:srcRect t="59" b="59"/>
          <a:stretch/>
        </p:blipFill>
        <p:spPr>
          <a:xfrm>
            <a:off x="4485102" y="6200712"/>
            <a:ext cx="16051717" cy="831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/>
          <p:cNvSpPr/>
          <p:nvPr/>
        </p:nvSpPr>
        <p:spPr>
          <a:xfrm>
            <a:off x="3987404" y="14978055"/>
            <a:ext cx="17511619" cy="1071852"/>
          </a:xfrm>
          <a:prstGeom prst="rect">
            <a:avLst/>
          </a:prstGeom>
          <a:solidFill>
            <a:srgbClr val="57AB8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AB84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5"/>
          <p:cNvSpPr txBox="1"/>
          <p:nvPr/>
        </p:nvSpPr>
        <p:spPr>
          <a:xfrm>
            <a:off x="5123394" y="15234580"/>
            <a:ext cx="5449266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xo 2 ExtraBold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TOTEBAG CROSBY_132 gr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1" descr="Ilustracion_01baja.jpg"/>
          <p:cNvPicPr preferRelativeResize="0"/>
          <p:nvPr/>
        </p:nvPicPr>
        <p:blipFill rotWithShape="1">
          <a:blip r:embed="rId4">
            <a:alphaModFix/>
          </a:blip>
          <a:srcRect l="34628"/>
          <a:stretch/>
        </p:blipFill>
        <p:spPr>
          <a:xfrm>
            <a:off x="-338715" y="-129800"/>
            <a:ext cx="24104738" cy="368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8073" y="-129800"/>
            <a:ext cx="8365854" cy="1701822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1"/>
          <p:cNvSpPr/>
          <p:nvPr/>
        </p:nvSpPr>
        <p:spPr>
          <a:xfrm>
            <a:off x="-393304" y="28555243"/>
            <a:ext cx="24408608" cy="4241135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6" name="Google Shape;566;p11"/>
          <p:cNvSpPr txBox="1"/>
          <p:nvPr/>
        </p:nvSpPr>
        <p:spPr>
          <a:xfrm>
            <a:off x="3761099" y="29047686"/>
            <a:ext cx="15925153" cy="325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Exo 2 SemiBold"/>
              <a:buNone/>
            </a:pPr>
            <a:r>
              <a:rPr lang="en-US" sz="10000" b="1" i="0" u="none" strike="noStrike" cap="none" dirty="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CATÁLOGO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Exo 2 SemiBold"/>
              <a:buNone/>
            </a:pPr>
            <a:r>
              <a:rPr lang="en-US" sz="10000" b="1" i="0" u="none" strike="noStrike" cap="none" dirty="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CORPORACIÓN MATER</a:t>
            </a:r>
            <a:endParaRPr dirty="0"/>
          </a:p>
        </p:txBody>
      </p:sp>
      <p:sp>
        <p:nvSpPr>
          <p:cNvPr id="3" name="Google Shape;565;p11">
            <a:extLst>
              <a:ext uri="{FF2B5EF4-FFF2-40B4-BE49-F238E27FC236}">
                <a16:creationId xmlns:a16="http://schemas.microsoft.com/office/drawing/2014/main" id="{753AED3A-340E-C445-CD09-9E4B9E20CB29}"/>
              </a:ext>
            </a:extLst>
          </p:cNvPr>
          <p:cNvSpPr/>
          <p:nvPr/>
        </p:nvSpPr>
        <p:spPr>
          <a:xfrm>
            <a:off x="-393304" y="17536886"/>
            <a:ext cx="24408608" cy="8651569"/>
          </a:xfrm>
          <a:prstGeom prst="rect">
            <a:avLst/>
          </a:prstGeom>
          <a:solidFill>
            <a:srgbClr val="B43843"/>
          </a:solidFill>
          <a:ln w="9525" cap="flat" cmpd="sng">
            <a:solidFill>
              <a:srgbClr val="71A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CL" sz="9600" dirty="0">
              <a:latin typeface="Exo 2" panose="020B0604020202020204" charset="0"/>
              <a:ea typeface="Exo 2" panose="020B0604020202020204" charset="0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9600" b="1" dirty="0">
                <a:solidFill>
                  <a:schemeClr val="bg1"/>
                </a:solidFill>
                <a:latin typeface="Exo 2" panose="020B0604020202020204" charset="0"/>
                <a:ea typeface="Exo 2" panose="020B0604020202020204" charset="0"/>
                <a:cs typeface="Helvetica Neue"/>
                <a:sym typeface="Helvetica Neue"/>
              </a:rPr>
              <a:t>Datos de Contacto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9600" b="1" i="0" u="none" strike="noStrike" cap="none" dirty="0">
                <a:solidFill>
                  <a:schemeClr val="bg1"/>
                </a:solidFill>
                <a:latin typeface="Exo 2" panose="020B0604020202020204" charset="0"/>
                <a:ea typeface="Exo 2" panose="020B0604020202020204" charset="0"/>
                <a:cs typeface="Helvetica Neue"/>
                <a:sym typeface="Helvetica Neue"/>
              </a:rPr>
              <a:t>María José del Pino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9600" b="1" dirty="0">
                <a:solidFill>
                  <a:schemeClr val="bg1"/>
                </a:solidFill>
                <a:latin typeface="Exo 2" panose="020B0604020202020204" charset="0"/>
                <a:ea typeface="Exo 2" panose="020B0604020202020204" charset="0"/>
                <a:cs typeface="Helvetica Neue"/>
                <a:sym typeface="Helvetica Neue"/>
              </a:rPr>
              <a:t>Cel + 56 9 94523129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9600" b="1" i="0" u="none" strike="noStrike" cap="none" dirty="0">
                <a:solidFill>
                  <a:schemeClr val="bg1"/>
                </a:solidFill>
                <a:latin typeface="Exo 2" panose="020B0604020202020204" charset="0"/>
                <a:ea typeface="Exo 2" panose="020B0604020202020204" charset="0"/>
                <a:cs typeface="Helvetica Neue"/>
                <a:sym typeface="Helvetica Neue"/>
              </a:rPr>
              <a:t>mpino@corporacionmater.cl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9600" b="0" i="0" u="none" strike="noStrike" cap="none" dirty="0">
              <a:solidFill>
                <a:srgbClr val="000000"/>
              </a:solidFill>
              <a:latin typeface="Exo 2" panose="020B0604020202020204" charset="0"/>
              <a:ea typeface="Exo 2" panose="020B0604020202020204" charset="0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627</Words>
  <Application>Microsoft Office PowerPoint</Application>
  <PresentationFormat>Personalizado</PresentationFormat>
  <Paragraphs>120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Exo 2</vt:lpstr>
      <vt:lpstr>Exo 2 ExtraBold</vt:lpstr>
      <vt:lpstr>Exo 2 SemiBold</vt:lpstr>
      <vt:lpstr>Exo 2 Light</vt:lpstr>
      <vt:lpstr>Helvetica Neue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Daniela Steffens</dc:creator>
  <cp:lastModifiedBy>maria jose del pino</cp:lastModifiedBy>
  <cp:revision>8</cp:revision>
  <cp:lastPrinted>2025-08-27T16:23:44Z</cp:lastPrinted>
  <dcterms:modified xsi:type="dcterms:W3CDTF">2025-12-03T13:39:59Z</dcterms:modified>
</cp:coreProperties>
</file>